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97" r:id="rId4"/>
    <p:sldId id="259" r:id="rId5"/>
    <p:sldId id="298" r:id="rId6"/>
    <p:sldId id="260" r:id="rId7"/>
    <p:sldId id="267" r:id="rId8"/>
    <p:sldId id="261" r:id="rId9"/>
    <p:sldId id="269" r:id="rId10"/>
    <p:sldId id="263" r:id="rId11"/>
    <p:sldId id="270" r:id="rId12"/>
    <p:sldId id="264" r:id="rId13"/>
    <p:sldId id="271" r:id="rId14"/>
    <p:sldId id="268" r:id="rId15"/>
    <p:sldId id="265" r:id="rId16"/>
    <p:sldId id="266"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5" r:id="rId39"/>
    <p:sldId id="296" r:id="rId40"/>
    <p:sldId id="293" r:id="rId41"/>
    <p:sldId id="29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69" d="100"/>
          <a:sy n="69" d="100"/>
        </p:scale>
        <p:origin x="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nya Anand" userId="1c207d3e34ed90eb" providerId="LiveId" clId="{B75822E5-B99F-43F9-A06C-3E2974B3AB9D}"/>
    <pc:docChg chg="undo custSel addSld delSld modSld">
      <pc:chgData name="Ananya Anand" userId="1c207d3e34ed90eb" providerId="LiveId" clId="{B75822E5-B99F-43F9-A06C-3E2974B3AB9D}" dt="2022-09-19T07:03:59.672" v="103" actId="403"/>
      <pc:docMkLst>
        <pc:docMk/>
      </pc:docMkLst>
      <pc:sldChg chg="modSp mod">
        <pc:chgData name="Ananya Anand" userId="1c207d3e34ed90eb" providerId="LiveId" clId="{B75822E5-B99F-43F9-A06C-3E2974B3AB9D}" dt="2022-09-19T06:43:41.911" v="82" actId="20577"/>
        <pc:sldMkLst>
          <pc:docMk/>
          <pc:sldMk cId="4137032945" sldId="261"/>
        </pc:sldMkLst>
        <pc:spChg chg="mod">
          <ac:chgData name="Ananya Anand" userId="1c207d3e34ed90eb" providerId="LiveId" clId="{B75822E5-B99F-43F9-A06C-3E2974B3AB9D}" dt="2022-09-19T06:43:41.911" v="82" actId="20577"/>
          <ac:spMkLst>
            <pc:docMk/>
            <pc:sldMk cId="4137032945" sldId="261"/>
            <ac:spMk id="4" creationId="{C64D2DD9-3DDB-4641-221C-F46B8A31628E}"/>
          </ac:spMkLst>
        </pc:spChg>
      </pc:sldChg>
      <pc:sldChg chg="addSp delSp del mod">
        <pc:chgData name="Ananya Anand" userId="1c207d3e34ed90eb" providerId="LiveId" clId="{B75822E5-B99F-43F9-A06C-3E2974B3AB9D}" dt="2022-09-19T06:32:05.523" v="7" actId="47"/>
        <pc:sldMkLst>
          <pc:docMk/>
          <pc:sldMk cId="380875107" sldId="262"/>
        </pc:sldMkLst>
        <pc:spChg chg="add del">
          <ac:chgData name="Ananya Anand" userId="1c207d3e34ed90eb" providerId="LiveId" clId="{B75822E5-B99F-43F9-A06C-3E2974B3AB9D}" dt="2022-09-19T06:31:27.444" v="1" actId="22"/>
          <ac:spMkLst>
            <pc:docMk/>
            <pc:sldMk cId="380875107" sldId="262"/>
            <ac:spMk id="3" creationId="{BCD23B9E-F292-54A5-78C8-3C962E15D17D}"/>
          </ac:spMkLst>
        </pc:spChg>
      </pc:sldChg>
      <pc:sldChg chg="addSp delSp modSp add mod">
        <pc:chgData name="Ananya Anand" userId="1c207d3e34ed90eb" providerId="LiveId" clId="{B75822E5-B99F-43F9-A06C-3E2974B3AB9D}" dt="2022-09-19T06:43:36.611" v="81" actId="20577"/>
        <pc:sldMkLst>
          <pc:docMk/>
          <pc:sldMk cId="1843776453" sldId="263"/>
        </pc:sldMkLst>
        <pc:spChg chg="mod">
          <ac:chgData name="Ananya Anand" userId="1c207d3e34ed90eb" providerId="LiveId" clId="{B75822E5-B99F-43F9-A06C-3E2974B3AB9D}" dt="2022-09-19T06:43:36.611" v="81" actId="20577"/>
          <ac:spMkLst>
            <pc:docMk/>
            <pc:sldMk cId="1843776453" sldId="263"/>
            <ac:spMk id="4" creationId="{C64D2DD9-3DDB-4641-221C-F46B8A31628E}"/>
          </ac:spMkLst>
        </pc:spChg>
        <pc:picChg chg="add mod">
          <ac:chgData name="Ananya Anand" userId="1c207d3e34ed90eb" providerId="LiveId" clId="{B75822E5-B99F-43F9-A06C-3E2974B3AB9D}" dt="2022-09-19T06:34:40.349" v="39" actId="14100"/>
          <ac:picMkLst>
            <pc:docMk/>
            <pc:sldMk cId="1843776453" sldId="263"/>
            <ac:picMk id="3" creationId="{9166BFD0-E49D-D1EF-C54C-0145E71A6F20}"/>
          </ac:picMkLst>
        </pc:picChg>
        <pc:picChg chg="del mod">
          <ac:chgData name="Ananya Anand" userId="1c207d3e34ed90eb" providerId="LiveId" clId="{B75822E5-B99F-43F9-A06C-3E2974B3AB9D}" dt="2022-09-19T06:34:33.706" v="37" actId="478"/>
          <ac:picMkLst>
            <pc:docMk/>
            <pc:sldMk cId="1843776453" sldId="263"/>
            <ac:picMk id="1028" creationId="{5002A150-9E05-F5D4-5015-463983658E51}"/>
          </ac:picMkLst>
        </pc:picChg>
      </pc:sldChg>
      <pc:sldChg chg="modSp new del mod">
        <pc:chgData name="Ananya Anand" userId="1c207d3e34ed90eb" providerId="LiveId" clId="{B75822E5-B99F-43F9-A06C-3E2974B3AB9D}" dt="2022-09-19T06:31:49.917" v="5" actId="680"/>
        <pc:sldMkLst>
          <pc:docMk/>
          <pc:sldMk cId="3677972950" sldId="263"/>
        </pc:sldMkLst>
        <pc:spChg chg="mod">
          <ac:chgData name="Ananya Anand" userId="1c207d3e34ed90eb" providerId="LiveId" clId="{B75822E5-B99F-43F9-A06C-3E2974B3AB9D}" dt="2022-09-19T06:31:48.916" v="4"/>
          <ac:spMkLst>
            <pc:docMk/>
            <pc:sldMk cId="3677972950" sldId="263"/>
            <ac:spMk id="2" creationId="{A090C2A8-6E86-346E-8C34-B63DE638E581}"/>
          </ac:spMkLst>
        </pc:spChg>
      </pc:sldChg>
      <pc:sldChg chg="addSp delSp modSp add mod">
        <pc:chgData name="Ananya Anand" userId="1c207d3e34ed90eb" providerId="LiveId" clId="{B75822E5-B99F-43F9-A06C-3E2974B3AB9D}" dt="2022-09-19T06:43:29.175" v="80" actId="20577"/>
        <pc:sldMkLst>
          <pc:docMk/>
          <pc:sldMk cId="1432907698" sldId="264"/>
        </pc:sldMkLst>
        <pc:spChg chg="mod">
          <ac:chgData name="Ananya Anand" userId="1c207d3e34ed90eb" providerId="LiveId" clId="{B75822E5-B99F-43F9-A06C-3E2974B3AB9D}" dt="2022-09-19T06:43:29.175" v="80" actId="20577"/>
          <ac:spMkLst>
            <pc:docMk/>
            <pc:sldMk cId="1432907698" sldId="264"/>
            <ac:spMk id="4" creationId="{C64D2DD9-3DDB-4641-221C-F46B8A31628E}"/>
          </ac:spMkLst>
        </pc:spChg>
        <pc:picChg chg="del mod">
          <ac:chgData name="Ananya Anand" userId="1c207d3e34ed90eb" providerId="LiveId" clId="{B75822E5-B99F-43F9-A06C-3E2974B3AB9D}" dt="2022-09-19T06:43:09.165" v="78" actId="478"/>
          <ac:picMkLst>
            <pc:docMk/>
            <pc:sldMk cId="1432907698" sldId="264"/>
            <ac:picMk id="3" creationId="{9166BFD0-E49D-D1EF-C54C-0145E71A6F20}"/>
          </ac:picMkLst>
        </pc:picChg>
        <pc:picChg chg="add mod">
          <ac:chgData name="Ananya Anand" userId="1c207d3e34ed90eb" providerId="LiveId" clId="{B75822E5-B99F-43F9-A06C-3E2974B3AB9D}" dt="2022-09-19T06:43:13.185" v="79" actId="1076"/>
          <ac:picMkLst>
            <pc:docMk/>
            <pc:sldMk cId="1432907698" sldId="264"/>
            <ac:picMk id="5" creationId="{55CD4FB9-9885-1ED7-26BE-0EF23CE8A4D6}"/>
          </ac:picMkLst>
        </pc:picChg>
      </pc:sldChg>
      <pc:sldChg chg="add del">
        <pc:chgData name="Ananya Anand" userId="1c207d3e34ed90eb" providerId="LiveId" clId="{B75822E5-B99F-43F9-A06C-3E2974B3AB9D}" dt="2022-09-19T06:32:24.427" v="28"/>
        <pc:sldMkLst>
          <pc:docMk/>
          <pc:sldMk cId="3364512541" sldId="264"/>
        </pc:sldMkLst>
      </pc:sldChg>
      <pc:sldChg chg="addSp modSp new mod">
        <pc:chgData name="Ananya Anand" userId="1c207d3e34ed90eb" providerId="LiveId" clId="{B75822E5-B99F-43F9-A06C-3E2974B3AB9D}" dt="2022-09-19T07:00:17.420" v="94" actId="404"/>
        <pc:sldMkLst>
          <pc:docMk/>
          <pc:sldMk cId="295599952" sldId="265"/>
        </pc:sldMkLst>
        <pc:spChg chg="add mod">
          <ac:chgData name="Ananya Anand" userId="1c207d3e34ed90eb" providerId="LiveId" clId="{B75822E5-B99F-43F9-A06C-3E2974B3AB9D}" dt="2022-09-19T07:00:17.420" v="94" actId="404"/>
          <ac:spMkLst>
            <pc:docMk/>
            <pc:sldMk cId="295599952" sldId="265"/>
            <ac:spMk id="3" creationId="{C4DD1214-056B-C587-666B-C54C070B2CA2}"/>
          </ac:spMkLst>
        </pc:spChg>
      </pc:sldChg>
      <pc:sldChg chg="addSp modSp new mod">
        <pc:chgData name="Ananya Anand" userId="1c207d3e34ed90eb" providerId="LiveId" clId="{B75822E5-B99F-43F9-A06C-3E2974B3AB9D}" dt="2022-09-19T07:03:59.672" v="103" actId="403"/>
        <pc:sldMkLst>
          <pc:docMk/>
          <pc:sldMk cId="202118787" sldId="266"/>
        </pc:sldMkLst>
        <pc:spChg chg="add mod">
          <ac:chgData name="Ananya Anand" userId="1c207d3e34ed90eb" providerId="LiveId" clId="{B75822E5-B99F-43F9-A06C-3E2974B3AB9D}" dt="2022-09-19T07:03:59.672" v="103" actId="403"/>
          <ac:spMkLst>
            <pc:docMk/>
            <pc:sldMk cId="202118787" sldId="266"/>
            <ac:spMk id="3" creationId="{CADBA897-D1D6-5DBF-7D42-FA1F53AC15A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EB01A6-D2D4-4C0C-BA55-4B003EAB0CFE}" type="datetimeFigureOut">
              <a:rPr lang="en-CA" smtClean="0"/>
              <a:t>2022-09-20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25D465-761F-4C8F-A888-E3486C0DED31}"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5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B01A6-D2D4-4C0C-BA55-4B003EAB0CFE}" type="datetimeFigureOut">
              <a:rPr lang="en-CA" smtClean="0"/>
              <a:t>2022-09-20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25D465-761F-4C8F-A888-E3486C0DED31}" type="slidenum">
              <a:rPr lang="en-CA" smtClean="0"/>
              <a:t>‹#›</a:t>
            </a:fld>
            <a:endParaRPr lang="en-CA"/>
          </a:p>
        </p:txBody>
      </p:sp>
    </p:spTree>
    <p:extLst>
      <p:ext uri="{BB962C8B-B14F-4D97-AF65-F5344CB8AC3E}">
        <p14:creationId xmlns:p14="http://schemas.microsoft.com/office/powerpoint/2010/main" val="86095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B01A6-D2D4-4C0C-BA55-4B003EAB0CFE}" type="datetimeFigureOut">
              <a:rPr lang="en-CA" smtClean="0"/>
              <a:t>2022-09-20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25D465-761F-4C8F-A888-E3486C0DED31}" type="slidenum">
              <a:rPr lang="en-CA" smtClean="0"/>
              <a:t>‹#›</a:t>
            </a:fld>
            <a:endParaRPr lang="en-CA"/>
          </a:p>
        </p:txBody>
      </p:sp>
    </p:spTree>
    <p:extLst>
      <p:ext uri="{BB962C8B-B14F-4D97-AF65-F5344CB8AC3E}">
        <p14:creationId xmlns:p14="http://schemas.microsoft.com/office/powerpoint/2010/main" val="135643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B01A6-D2D4-4C0C-BA55-4B003EAB0CFE}" type="datetimeFigureOut">
              <a:rPr lang="en-CA" smtClean="0"/>
              <a:t>2022-09-20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25D465-761F-4C8F-A888-E3486C0DED31}" type="slidenum">
              <a:rPr lang="en-CA" smtClean="0"/>
              <a:t>‹#›</a:t>
            </a:fld>
            <a:endParaRPr lang="en-CA"/>
          </a:p>
        </p:txBody>
      </p:sp>
    </p:spTree>
    <p:extLst>
      <p:ext uri="{BB962C8B-B14F-4D97-AF65-F5344CB8AC3E}">
        <p14:creationId xmlns:p14="http://schemas.microsoft.com/office/powerpoint/2010/main" val="118306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B01A6-D2D4-4C0C-BA55-4B003EAB0CFE}" type="datetimeFigureOut">
              <a:rPr lang="en-CA" smtClean="0"/>
              <a:t>2022-09-20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25D465-761F-4C8F-A888-E3486C0DED31}"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79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EB01A6-D2D4-4C0C-BA55-4B003EAB0CFE}" type="datetimeFigureOut">
              <a:rPr lang="en-CA" smtClean="0"/>
              <a:t>2022-09-20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825D465-761F-4C8F-A888-E3486C0DED31}" type="slidenum">
              <a:rPr lang="en-CA" smtClean="0"/>
              <a:t>‹#›</a:t>
            </a:fld>
            <a:endParaRPr lang="en-CA"/>
          </a:p>
        </p:txBody>
      </p:sp>
    </p:spTree>
    <p:extLst>
      <p:ext uri="{BB962C8B-B14F-4D97-AF65-F5344CB8AC3E}">
        <p14:creationId xmlns:p14="http://schemas.microsoft.com/office/powerpoint/2010/main" val="50669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EB01A6-D2D4-4C0C-BA55-4B003EAB0CFE}" type="datetimeFigureOut">
              <a:rPr lang="en-CA" smtClean="0"/>
              <a:t>2022-09-20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825D465-761F-4C8F-A888-E3486C0DED31}" type="slidenum">
              <a:rPr lang="en-CA" smtClean="0"/>
              <a:t>‹#›</a:t>
            </a:fld>
            <a:endParaRPr lang="en-CA"/>
          </a:p>
        </p:txBody>
      </p:sp>
    </p:spTree>
    <p:extLst>
      <p:ext uri="{BB962C8B-B14F-4D97-AF65-F5344CB8AC3E}">
        <p14:creationId xmlns:p14="http://schemas.microsoft.com/office/powerpoint/2010/main" val="88735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EB01A6-D2D4-4C0C-BA55-4B003EAB0CFE}" type="datetimeFigureOut">
              <a:rPr lang="en-CA" smtClean="0"/>
              <a:t>2022-09-20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825D465-761F-4C8F-A888-E3486C0DED31}" type="slidenum">
              <a:rPr lang="en-CA" smtClean="0"/>
              <a:t>‹#›</a:t>
            </a:fld>
            <a:endParaRPr lang="en-CA"/>
          </a:p>
        </p:txBody>
      </p:sp>
    </p:spTree>
    <p:extLst>
      <p:ext uri="{BB962C8B-B14F-4D97-AF65-F5344CB8AC3E}">
        <p14:creationId xmlns:p14="http://schemas.microsoft.com/office/powerpoint/2010/main" val="165293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EB01A6-D2D4-4C0C-BA55-4B003EAB0CFE}" type="datetimeFigureOut">
              <a:rPr lang="en-CA" smtClean="0"/>
              <a:t>2022-09-20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F825D465-761F-4C8F-A888-E3486C0DED31}" type="slidenum">
              <a:rPr lang="en-CA" smtClean="0"/>
              <a:t>‹#›</a:t>
            </a:fld>
            <a:endParaRPr lang="en-CA"/>
          </a:p>
        </p:txBody>
      </p:sp>
    </p:spTree>
    <p:extLst>
      <p:ext uri="{BB962C8B-B14F-4D97-AF65-F5344CB8AC3E}">
        <p14:creationId xmlns:p14="http://schemas.microsoft.com/office/powerpoint/2010/main" val="316624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EB01A6-D2D4-4C0C-BA55-4B003EAB0CFE}" type="datetimeFigureOut">
              <a:rPr lang="en-CA" smtClean="0"/>
              <a:t>2022-09-20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25D465-761F-4C8F-A888-E3486C0DED31}" type="slidenum">
              <a:rPr lang="en-CA" smtClean="0"/>
              <a:t>‹#›</a:t>
            </a:fld>
            <a:endParaRPr lang="en-CA"/>
          </a:p>
        </p:txBody>
      </p:sp>
    </p:spTree>
    <p:extLst>
      <p:ext uri="{BB962C8B-B14F-4D97-AF65-F5344CB8AC3E}">
        <p14:creationId xmlns:p14="http://schemas.microsoft.com/office/powerpoint/2010/main" val="10201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EB01A6-D2D4-4C0C-BA55-4B003EAB0CFE}" type="datetimeFigureOut">
              <a:rPr lang="en-CA" smtClean="0"/>
              <a:t>2022-09-20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825D465-761F-4C8F-A888-E3486C0DED31}" type="slidenum">
              <a:rPr lang="en-CA" smtClean="0"/>
              <a:t>‹#›</a:t>
            </a:fld>
            <a:endParaRPr lang="en-CA"/>
          </a:p>
        </p:txBody>
      </p:sp>
    </p:spTree>
    <p:extLst>
      <p:ext uri="{BB962C8B-B14F-4D97-AF65-F5344CB8AC3E}">
        <p14:creationId xmlns:p14="http://schemas.microsoft.com/office/powerpoint/2010/main" val="304665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EB01A6-D2D4-4C0C-BA55-4B003EAB0CFE}" type="datetimeFigureOut">
              <a:rPr lang="en-CA" smtClean="0"/>
              <a:t>2022-09-20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825D465-761F-4C8F-A888-E3486C0DED31}"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9139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2CD6-43DB-AAED-BCAE-644F6DE0259D}"/>
              </a:ext>
            </a:extLst>
          </p:cNvPr>
          <p:cNvSpPr>
            <a:spLocks noGrp="1"/>
          </p:cNvSpPr>
          <p:nvPr>
            <p:ph type="title"/>
          </p:nvPr>
        </p:nvSpPr>
        <p:spPr>
          <a:xfrm>
            <a:off x="1704110" y="678872"/>
            <a:ext cx="5375563" cy="886691"/>
          </a:xfrm>
          <a:noFill/>
        </p:spPr>
        <p:txBody>
          <a:bodyPr>
            <a:normAutofit/>
          </a:bodyPr>
          <a:lstStyle/>
          <a:p>
            <a:r>
              <a:rPr lang="en-CA" sz="3200" b="1" dirty="0" smtClean="0">
                <a:latin typeface="+mn-lt"/>
              </a:rPr>
              <a:t>Introduction to DBMS</a:t>
            </a:r>
            <a:endParaRPr lang="en-CA" sz="3200" b="1" dirty="0">
              <a:latin typeface="+mn-lt"/>
            </a:endParaRPr>
          </a:p>
        </p:txBody>
      </p:sp>
      <p:sp>
        <p:nvSpPr>
          <p:cNvPr id="10" name="TextBox 9">
            <a:extLst>
              <a:ext uri="{FF2B5EF4-FFF2-40B4-BE49-F238E27FC236}">
                <a16:creationId xmlns:a16="http://schemas.microsoft.com/office/drawing/2014/main" id="{A8B01E56-DDB7-7FF2-6DCF-3B64DA14B5C8}"/>
              </a:ext>
            </a:extLst>
          </p:cNvPr>
          <p:cNvSpPr txBox="1"/>
          <p:nvPr/>
        </p:nvSpPr>
        <p:spPr>
          <a:xfrm>
            <a:off x="923363" y="1898074"/>
            <a:ext cx="10465073" cy="2677656"/>
          </a:xfrm>
          <a:prstGeom prst="rect">
            <a:avLst/>
          </a:prstGeom>
          <a:noFill/>
        </p:spPr>
        <p:txBody>
          <a:bodyPr wrap="square">
            <a:spAutoFit/>
          </a:bodyPr>
          <a:lstStyle/>
          <a:p>
            <a:pPr algn="just"/>
            <a:endParaRPr lang="en-US" sz="2400" b="0" i="0" dirty="0" smtClean="0">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n-US" b="0" i="0" dirty="0" smtClean="0">
                <a:solidFill>
                  <a:srgbClr val="000000"/>
                </a:solidFill>
                <a:effectLst/>
                <a:latin typeface="inter-regular"/>
              </a:rPr>
              <a:t>Database </a:t>
            </a:r>
            <a:r>
              <a:rPr lang="en-US" b="0" i="0" dirty="0">
                <a:solidFill>
                  <a:srgbClr val="000000"/>
                </a:solidFill>
                <a:effectLst/>
                <a:latin typeface="inter-regular"/>
              </a:rPr>
              <a:t>management system is a software which is used to manage the database. For example: MySQL, Oracle, etc. are a very popular commercial database which is used in different applications</a:t>
            </a:r>
            <a:r>
              <a:rPr lang="en-US" b="0" i="0" dirty="0" smtClean="0">
                <a:solidFill>
                  <a:srgbClr val="000000"/>
                </a:solidFill>
                <a:effectLst/>
                <a:latin typeface="inter-regular"/>
              </a:rPr>
              <a:t>.</a:t>
            </a:r>
          </a:p>
          <a:p>
            <a:pPr algn="just"/>
            <a:endParaRPr lang="en-US" b="0" i="0" dirty="0" smtClean="0">
              <a:solidFill>
                <a:srgbClr val="000000"/>
              </a:solidFill>
              <a:effectLst/>
              <a:latin typeface="inter-regular"/>
            </a:endParaRPr>
          </a:p>
          <a:p>
            <a:pPr>
              <a:buFont typeface="Arial" panose="020B0604020202020204" pitchFamily="34" charset="0"/>
              <a:buChar char="•"/>
            </a:pPr>
            <a:r>
              <a:rPr lang="en-US" dirty="0">
                <a:solidFill>
                  <a:srgbClr val="333333"/>
                </a:solidFill>
                <a:latin typeface="inter-regular"/>
              </a:rPr>
              <a:t>The database is a collection of inter-related data which is used to retrieve, insert and delete the data efficiently. It is also used to organize the data in the form of a table, schema, views, </a:t>
            </a:r>
            <a:r>
              <a:rPr lang="en-US" dirty="0" smtClean="0">
                <a:solidFill>
                  <a:srgbClr val="333333"/>
                </a:solidFill>
                <a:latin typeface="inter-regular"/>
              </a:rPr>
              <a:t>and reports, etc</a:t>
            </a:r>
            <a:r>
              <a:rPr lang="en-US" dirty="0">
                <a:solidFill>
                  <a:srgbClr val="333333"/>
                </a:solidFill>
                <a:latin typeface="inter-regular"/>
              </a:rPr>
              <a:t>.</a:t>
            </a:r>
            <a:br>
              <a:rPr lang="en-US" dirty="0">
                <a:solidFill>
                  <a:srgbClr val="333333"/>
                </a:solidFill>
                <a:latin typeface="inter-regular"/>
              </a:rPr>
            </a:br>
            <a:endParaRPr lang="en-US" b="0" i="0" dirty="0">
              <a:solidFill>
                <a:srgbClr val="000000"/>
              </a:solidFill>
              <a:effectLst/>
              <a:latin typeface="inter-regular"/>
            </a:endParaRPr>
          </a:p>
          <a:p>
            <a:pPr algn="just">
              <a:buFont typeface="Arial" panose="020B0604020202020204" pitchFamily="34" charset="0"/>
              <a:buChar char="•"/>
            </a:pPr>
            <a:r>
              <a:rPr lang="en-US" b="0" i="0" dirty="0" smtClean="0">
                <a:solidFill>
                  <a:srgbClr val="000000"/>
                </a:solidFill>
                <a:effectLst/>
                <a:latin typeface="inter-regular"/>
              </a:rPr>
              <a:t>It </a:t>
            </a:r>
            <a:r>
              <a:rPr lang="en-US" b="0" i="0" dirty="0">
                <a:solidFill>
                  <a:srgbClr val="000000"/>
                </a:solidFill>
                <a:effectLst/>
                <a:latin typeface="inter-regular"/>
              </a:rPr>
              <a:t>provides protection and security to the database. In the case of multiple users, it also maintains data consistency.</a:t>
            </a:r>
          </a:p>
        </p:txBody>
      </p:sp>
    </p:spTree>
    <p:extLst>
      <p:ext uri="{BB962C8B-B14F-4D97-AF65-F5344CB8AC3E}">
        <p14:creationId xmlns:p14="http://schemas.microsoft.com/office/powerpoint/2010/main" val="1813021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4D2DD9-3DDB-4641-221C-F46B8A31628E}"/>
              </a:ext>
            </a:extLst>
          </p:cNvPr>
          <p:cNvSpPr txBox="1"/>
          <p:nvPr/>
        </p:nvSpPr>
        <p:spPr>
          <a:xfrm>
            <a:off x="457200" y="358588"/>
            <a:ext cx="11734800" cy="1200329"/>
          </a:xfrm>
          <a:prstGeom prst="rect">
            <a:avLst/>
          </a:prstGeom>
          <a:noFill/>
        </p:spPr>
        <p:txBody>
          <a:bodyPr wrap="square">
            <a:spAutoFit/>
          </a:bodyPr>
          <a:lstStyle/>
          <a:p>
            <a:pPr marL="285750" indent="-285750" algn="l">
              <a:buFont typeface="Arial" panose="020B0604020202020204" pitchFamily="34" charset="0"/>
              <a:buChar char="•"/>
            </a:pPr>
            <a:r>
              <a:rPr lang="en-US" b="1" dirty="0">
                <a:solidFill>
                  <a:srgbClr val="333333"/>
                </a:solidFill>
              </a:rPr>
              <a:t>Network</a:t>
            </a:r>
            <a:r>
              <a:rPr lang="en-US" b="1" i="0" dirty="0">
                <a:solidFill>
                  <a:srgbClr val="333333"/>
                </a:solidFill>
                <a:effectLst/>
              </a:rPr>
              <a:t> Model</a:t>
            </a:r>
          </a:p>
          <a:p>
            <a:pPr marL="285750" indent="-285750" algn="l">
              <a:buFont typeface="Arial" panose="020B0604020202020204" pitchFamily="34" charset="0"/>
              <a:buChar char="•"/>
            </a:pPr>
            <a:endParaRPr lang="en-US" b="1" i="0" dirty="0">
              <a:solidFill>
                <a:srgbClr val="333333"/>
              </a:solidFill>
              <a:effectLst/>
            </a:endParaRPr>
          </a:p>
          <a:p>
            <a:pPr algn="l"/>
            <a:r>
              <a:rPr lang="en-US" dirty="0">
                <a:solidFill>
                  <a:srgbClr val="333333"/>
                </a:solidFill>
              </a:rPr>
              <a:t>	</a:t>
            </a:r>
            <a:r>
              <a:rPr lang="en-US" b="0" i="0" dirty="0">
                <a:effectLst/>
              </a:rPr>
              <a:t>The </a:t>
            </a:r>
            <a:r>
              <a:rPr lang="en-US" b="1" i="0" dirty="0">
                <a:effectLst/>
              </a:rPr>
              <a:t>Network Model in DBMS</a:t>
            </a:r>
            <a:r>
              <a:rPr lang="en-US" b="0" i="0" dirty="0">
                <a:effectLst/>
              </a:rPr>
              <a:t> is a hierarchical model that is used to represent the many-to-many relationship among the database constraints. It is represented in the form of a graph hence it is a simple and easy-to-construct database model.</a:t>
            </a:r>
          </a:p>
        </p:txBody>
      </p:sp>
      <p:pic>
        <p:nvPicPr>
          <p:cNvPr id="3" name="Picture 2">
            <a:extLst>
              <a:ext uri="{FF2B5EF4-FFF2-40B4-BE49-F238E27FC236}">
                <a16:creationId xmlns:a16="http://schemas.microsoft.com/office/drawing/2014/main" id="{9166BFD0-E49D-D1EF-C54C-0145E71A6F20}"/>
              </a:ext>
            </a:extLst>
          </p:cNvPr>
          <p:cNvPicPr>
            <a:picLocks noChangeAspect="1"/>
          </p:cNvPicPr>
          <p:nvPr/>
        </p:nvPicPr>
        <p:blipFill>
          <a:blip r:embed="rId2"/>
          <a:stretch>
            <a:fillRect/>
          </a:stretch>
        </p:blipFill>
        <p:spPr>
          <a:xfrm>
            <a:off x="2158885" y="2607964"/>
            <a:ext cx="7950893" cy="2779823"/>
          </a:xfrm>
          <a:prstGeom prst="rect">
            <a:avLst/>
          </a:prstGeom>
        </p:spPr>
      </p:pic>
    </p:spTree>
    <p:extLst>
      <p:ext uri="{BB962C8B-B14F-4D97-AF65-F5344CB8AC3E}">
        <p14:creationId xmlns:p14="http://schemas.microsoft.com/office/powerpoint/2010/main" val="1843776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92E173-B312-E7F0-CD90-10C41CF224AD}"/>
              </a:ext>
            </a:extLst>
          </p:cNvPr>
          <p:cNvSpPr txBox="1"/>
          <p:nvPr/>
        </p:nvSpPr>
        <p:spPr>
          <a:xfrm>
            <a:off x="842682" y="519064"/>
            <a:ext cx="6096000" cy="461665"/>
          </a:xfrm>
          <a:prstGeom prst="rect">
            <a:avLst/>
          </a:prstGeom>
          <a:noFill/>
        </p:spPr>
        <p:txBody>
          <a:bodyPr wrap="square">
            <a:spAutoFit/>
          </a:bodyPr>
          <a:lstStyle/>
          <a:p>
            <a:r>
              <a:rPr lang="en-CA" sz="2400" b="1" dirty="0"/>
              <a:t>Basic Operations on Network Data Model:</a:t>
            </a:r>
          </a:p>
        </p:txBody>
      </p:sp>
      <p:sp>
        <p:nvSpPr>
          <p:cNvPr id="5" name="TextBox 4">
            <a:extLst>
              <a:ext uri="{FF2B5EF4-FFF2-40B4-BE49-F238E27FC236}">
                <a16:creationId xmlns:a16="http://schemas.microsoft.com/office/drawing/2014/main" id="{BC35F54A-CACA-F71C-5D01-E164B53AD50F}"/>
              </a:ext>
            </a:extLst>
          </p:cNvPr>
          <p:cNvSpPr txBox="1"/>
          <p:nvPr/>
        </p:nvSpPr>
        <p:spPr>
          <a:xfrm>
            <a:off x="842682" y="1192306"/>
            <a:ext cx="8650942" cy="4124206"/>
          </a:xfrm>
          <a:prstGeom prst="rect">
            <a:avLst/>
          </a:prstGeom>
          <a:noFill/>
        </p:spPr>
        <p:txBody>
          <a:bodyPr wrap="square">
            <a:spAutoFit/>
          </a:bodyPr>
          <a:lstStyle/>
          <a:p>
            <a:r>
              <a:rPr lang="en-CA" dirty="0"/>
              <a:t>Network model is more symmetric in nature than hierarchical model. </a:t>
            </a:r>
          </a:p>
          <a:p>
            <a:endParaRPr lang="en-CA" dirty="0"/>
          </a:p>
          <a:p>
            <a:r>
              <a:rPr lang="en-CA" b="1" dirty="0"/>
              <a:t>i)Insertion:</a:t>
            </a:r>
          </a:p>
          <a:p>
            <a:r>
              <a:rPr lang="en-CA" dirty="0"/>
              <a:t>                   New part or supplier can be easily inserted</a:t>
            </a:r>
          </a:p>
          <a:p>
            <a:endParaRPr lang="en-CA" sz="1400" dirty="0"/>
          </a:p>
          <a:p>
            <a:r>
              <a:rPr lang="en-CA" b="1" dirty="0"/>
              <a:t>ii)Deletion: </a:t>
            </a:r>
          </a:p>
          <a:p>
            <a:r>
              <a:rPr lang="en-CA" dirty="0"/>
              <a:t>                   Deletion operation is very simple, only link is to be removed. No information is lost. For example to remove, PART 2, we delete the connector record occurrence linking the part .</a:t>
            </a:r>
          </a:p>
          <a:p>
            <a:endParaRPr lang="en-CA" sz="1400" dirty="0"/>
          </a:p>
          <a:p>
            <a:r>
              <a:rPr lang="en-CA" b="1" dirty="0"/>
              <a:t>iii)Updation:</a:t>
            </a:r>
          </a:p>
          <a:p>
            <a:r>
              <a:rPr lang="en-CA" dirty="0"/>
              <a:t>Suppose supplier B supplies PART 1 in place PART 2, We can make this change simply changing the link of SUPPLIER B from PART 2 to PART 1.</a:t>
            </a:r>
          </a:p>
          <a:p>
            <a:endParaRPr lang="en-CA" sz="1200" dirty="0"/>
          </a:p>
          <a:p>
            <a:r>
              <a:rPr lang="en-CA" dirty="0"/>
              <a:t>Hence, updation is also very easy in this model.</a:t>
            </a:r>
          </a:p>
        </p:txBody>
      </p:sp>
    </p:spTree>
    <p:extLst>
      <p:ext uri="{BB962C8B-B14F-4D97-AF65-F5344CB8AC3E}">
        <p14:creationId xmlns:p14="http://schemas.microsoft.com/office/powerpoint/2010/main" val="2106796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4D2DD9-3DDB-4641-221C-F46B8A31628E}"/>
              </a:ext>
            </a:extLst>
          </p:cNvPr>
          <p:cNvSpPr txBox="1"/>
          <p:nvPr/>
        </p:nvSpPr>
        <p:spPr>
          <a:xfrm>
            <a:off x="457200" y="358588"/>
            <a:ext cx="11734800" cy="1477328"/>
          </a:xfrm>
          <a:prstGeom prst="rect">
            <a:avLst/>
          </a:prstGeom>
          <a:noFill/>
        </p:spPr>
        <p:txBody>
          <a:bodyPr wrap="square">
            <a:spAutoFit/>
          </a:bodyPr>
          <a:lstStyle/>
          <a:p>
            <a:pPr marL="285750" indent="-285750" algn="l">
              <a:buFont typeface="Arial" panose="020B0604020202020204" pitchFamily="34" charset="0"/>
              <a:buChar char="•"/>
            </a:pPr>
            <a:r>
              <a:rPr lang="en-US" b="1" i="0" dirty="0">
                <a:solidFill>
                  <a:srgbClr val="333333"/>
                </a:solidFill>
                <a:effectLst/>
              </a:rPr>
              <a:t>Re</a:t>
            </a:r>
            <a:r>
              <a:rPr lang="en-US" b="1" dirty="0">
                <a:solidFill>
                  <a:srgbClr val="333333"/>
                </a:solidFill>
              </a:rPr>
              <a:t>l</a:t>
            </a:r>
            <a:r>
              <a:rPr lang="en-US" b="1" i="0" dirty="0">
                <a:solidFill>
                  <a:srgbClr val="333333"/>
                </a:solidFill>
                <a:effectLst/>
              </a:rPr>
              <a:t>ationa</a:t>
            </a:r>
            <a:r>
              <a:rPr lang="en-US" b="1" dirty="0">
                <a:solidFill>
                  <a:srgbClr val="333333"/>
                </a:solidFill>
              </a:rPr>
              <a:t>l</a:t>
            </a:r>
            <a:r>
              <a:rPr lang="en-US" b="1" i="0" dirty="0">
                <a:solidFill>
                  <a:srgbClr val="333333"/>
                </a:solidFill>
                <a:effectLst/>
              </a:rPr>
              <a:t> Model</a:t>
            </a:r>
          </a:p>
          <a:p>
            <a:pPr marL="285750" indent="-285750" algn="l">
              <a:buFont typeface="Arial" panose="020B0604020202020204" pitchFamily="34" charset="0"/>
              <a:buChar char="•"/>
            </a:pPr>
            <a:endParaRPr lang="en-US" b="1" i="0" dirty="0">
              <a:solidFill>
                <a:srgbClr val="333333"/>
              </a:solidFill>
              <a:effectLst/>
            </a:endParaRPr>
          </a:p>
          <a:p>
            <a:pPr algn="l"/>
            <a:r>
              <a:rPr lang="en-US" dirty="0">
                <a:solidFill>
                  <a:srgbClr val="333333"/>
                </a:solidFill>
              </a:rPr>
              <a:t>	</a:t>
            </a:r>
            <a:r>
              <a:rPr lang="en-US" dirty="0"/>
              <a:t>T</a:t>
            </a:r>
            <a:r>
              <a:rPr lang="en-US" b="0" i="0" dirty="0">
                <a:effectLst/>
              </a:rPr>
              <a:t>he relational model in </a:t>
            </a:r>
            <a:r>
              <a:rPr lang="en-US" dirty="0"/>
              <a:t>DBMS</a:t>
            </a:r>
            <a:r>
              <a:rPr lang="en-US" b="0" i="0" dirty="0">
                <a:effectLst/>
              </a:rPr>
              <a:t> is an abstract model used to organize and manage the data stored in a database. It stores data in two-dimensional inter-related tables, also known as relations in which each row represents an entity and each column represents the properties of the entity.</a:t>
            </a:r>
          </a:p>
        </p:txBody>
      </p:sp>
      <p:pic>
        <p:nvPicPr>
          <p:cNvPr id="5" name="Picture 4">
            <a:extLst>
              <a:ext uri="{FF2B5EF4-FFF2-40B4-BE49-F238E27FC236}">
                <a16:creationId xmlns:a16="http://schemas.microsoft.com/office/drawing/2014/main" id="{55CD4FB9-9885-1ED7-26BE-0EF23CE8A4D6}"/>
              </a:ext>
            </a:extLst>
          </p:cNvPr>
          <p:cNvPicPr>
            <a:picLocks noChangeAspect="1"/>
          </p:cNvPicPr>
          <p:nvPr/>
        </p:nvPicPr>
        <p:blipFill>
          <a:blip r:embed="rId2"/>
          <a:stretch>
            <a:fillRect/>
          </a:stretch>
        </p:blipFill>
        <p:spPr>
          <a:xfrm>
            <a:off x="2564751" y="2202297"/>
            <a:ext cx="6363251" cy="3795089"/>
          </a:xfrm>
          <a:prstGeom prst="rect">
            <a:avLst/>
          </a:prstGeom>
        </p:spPr>
      </p:pic>
    </p:spTree>
    <p:extLst>
      <p:ext uri="{BB962C8B-B14F-4D97-AF65-F5344CB8AC3E}">
        <p14:creationId xmlns:p14="http://schemas.microsoft.com/office/powerpoint/2010/main" val="1432907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A2452-BB3F-4DEA-6841-90CAE5FA7D1A}"/>
              </a:ext>
            </a:extLst>
          </p:cNvPr>
          <p:cNvSpPr txBox="1"/>
          <p:nvPr/>
        </p:nvSpPr>
        <p:spPr>
          <a:xfrm>
            <a:off x="627530" y="474240"/>
            <a:ext cx="6096000" cy="461665"/>
          </a:xfrm>
          <a:prstGeom prst="rect">
            <a:avLst/>
          </a:prstGeom>
          <a:noFill/>
        </p:spPr>
        <p:txBody>
          <a:bodyPr wrap="square">
            <a:spAutoFit/>
          </a:bodyPr>
          <a:lstStyle/>
          <a:p>
            <a:r>
              <a:rPr lang="en-CA" sz="2400" b="1" dirty="0"/>
              <a:t>Basic Operations on Relational Data Model:</a:t>
            </a:r>
          </a:p>
        </p:txBody>
      </p:sp>
      <p:sp>
        <p:nvSpPr>
          <p:cNvPr id="5" name="TextBox 4">
            <a:extLst>
              <a:ext uri="{FF2B5EF4-FFF2-40B4-BE49-F238E27FC236}">
                <a16:creationId xmlns:a16="http://schemas.microsoft.com/office/drawing/2014/main" id="{869F416E-3DA0-A251-026A-FE10D0326C61}"/>
              </a:ext>
            </a:extLst>
          </p:cNvPr>
          <p:cNvSpPr txBox="1"/>
          <p:nvPr/>
        </p:nvSpPr>
        <p:spPr>
          <a:xfrm>
            <a:off x="735106" y="1290919"/>
            <a:ext cx="7969623" cy="3416320"/>
          </a:xfrm>
          <a:prstGeom prst="rect">
            <a:avLst/>
          </a:prstGeom>
          <a:noFill/>
        </p:spPr>
        <p:txBody>
          <a:bodyPr wrap="square">
            <a:spAutoFit/>
          </a:bodyPr>
          <a:lstStyle/>
          <a:p>
            <a:r>
              <a:rPr lang="en-CA" b="1" dirty="0"/>
              <a:t>i)Insertion:</a:t>
            </a:r>
          </a:p>
          <a:p>
            <a:r>
              <a:rPr lang="en-CA" dirty="0"/>
              <a:t>A new student, in figure 3.9, can be inserted quite easily. So in the relational model, insertion is quite easy.</a:t>
            </a:r>
          </a:p>
          <a:p>
            <a:endParaRPr lang="en-CA" dirty="0"/>
          </a:p>
          <a:p>
            <a:r>
              <a:rPr lang="en-CA" b="1" dirty="0"/>
              <a:t>ii)Deletion:</a:t>
            </a:r>
          </a:p>
          <a:p>
            <a:r>
              <a:rPr lang="en-CA" dirty="0"/>
              <a:t>Deletion is also easy. For example, delete a tuple from STUDENT relation in figure 3.9 whose STUID is 1001.</a:t>
            </a:r>
          </a:p>
          <a:p>
            <a:endParaRPr lang="en-CA" dirty="0"/>
          </a:p>
          <a:p>
            <a:r>
              <a:rPr lang="en-CA" b="1" dirty="0"/>
              <a:t>iii)Updation:</a:t>
            </a:r>
          </a:p>
          <a:p>
            <a:r>
              <a:rPr lang="en-CA" dirty="0"/>
              <a:t>Updation is also easy. For example change the Subject of student whose STUID is 1005 from History to Hindi . </a:t>
            </a:r>
          </a:p>
          <a:p>
            <a:r>
              <a:rPr lang="en-CA" dirty="0"/>
              <a:t>Hence in relation model, insertion, deletion and updation operation are quite easy.</a:t>
            </a:r>
          </a:p>
        </p:txBody>
      </p:sp>
    </p:spTree>
    <p:extLst>
      <p:ext uri="{BB962C8B-B14F-4D97-AF65-F5344CB8AC3E}">
        <p14:creationId xmlns:p14="http://schemas.microsoft.com/office/powerpoint/2010/main" val="2417724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58AAB3-466B-D6F9-B18F-EDBCA54B6A6A}"/>
              </a:ext>
            </a:extLst>
          </p:cNvPr>
          <p:cNvSpPr txBox="1"/>
          <p:nvPr/>
        </p:nvSpPr>
        <p:spPr>
          <a:xfrm>
            <a:off x="797858" y="555828"/>
            <a:ext cx="9744636" cy="2400657"/>
          </a:xfrm>
          <a:prstGeom prst="rect">
            <a:avLst/>
          </a:prstGeom>
          <a:noFill/>
        </p:spPr>
        <p:txBody>
          <a:bodyPr wrap="square">
            <a:spAutoFit/>
          </a:bodyPr>
          <a:lstStyle/>
          <a:p>
            <a:r>
              <a:rPr lang="en-CA" sz="2400" b="1" dirty="0"/>
              <a:t>Object Based Data Models</a:t>
            </a:r>
          </a:p>
          <a:p>
            <a:endParaRPr lang="en-CA" b="1" dirty="0"/>
          </a:p>
          <a:p>
            <a:r>
              <a:rPr lang="en-CA" dirty="0"/>
              <a:t>A Object-Oriented Data Model is a logic organisation of the real world objects, constraints on them and the relationships among objects. </a:t>
            </a:r>
            <a:r>
              <a:rPr lang="en-US" dirty="0"/>
              <a:t>A object-oriented data model consists of :</a:t>
            </a:r>
          </a:p>
          <a:p>
            <a:pPr marL="285750" indent="-285750">
              <a:buFont typeface="Wingdings" panose="05000000000000000000" pitchFamily="2" charset="2"/>
              <a:buChar char="§"/>
            </a:pPr>
            <a:r>
              <a:rPr lang="en-US" dirty="0"/>
              <a:t>Static properties such as objects, attributes and relationships.</a:t>
            </a:r>
          </a:p>
          <a:p>
            <a:pPr marL="285750" indent="-285750">
              <a:buFont typeface="Wingdings" panose="05000000000000000000" pitchFamily="2" charset="2"/>
              <a:buChar char="§"/>
            </a:pPr>
            <a:r>
              <a:rPr lang="en-US" dirty="0"/>
              <a:t>Integrity rules over objects and operations; and</a:t>
            </a:r>
          </a:p>
          <a:p>
            <a:pPr marL="285750" indent="-285750">
              <a:buFont typeface="Wingdings" panose="05000000000000000000" pitchFamily="2" charset="2"/>
              <a:buChar char="§"/>
            </a:pPr>
            <a:r>
              <a:rPr lang="en-US" dirty="0"/>
              <a:t>Dynamic properties such as operations or rules defining new database states based on applied state changes .</a:t>
            </a:r>
            <a:endParaRPr lang="en-CA" dirty="0"/>
          </a:p>
        </p:txBody>
      </p:sp>
      <p:sp>
        <p:nvSpPr>
          <p:cNvPr id="5" name="TextBox 4">
            <a:extLst>
              <a:ext uri="{FF2B5EF4-FFF2-40B4-BE49-F238E27FC236}">
                <a16:creationId xmlns:a16="http://schemas.microsoft.com/office/drawing/2014/main" id="{72A65CD2-2F9B-C97C-8834-809A4B7D59DC}"/>
              </a:ext>
            </a:extLst>
          </p:cNvPr>
          <p:cNvSpPr txBox="1"/>
          <p:nvPr/>
        </p:nvSpPr>
        <p:spPr>
          <a:xfrm>
            <a:off x="797857" y="3269920"/>
            <a:ext cx="9556377" cy="2400657"/>
          </a:xfrm>
          <a:prstGeom prst="rect">
            <a:avLst/>
          </a:prstGeom>
          <a:noFill/>
        </p:spPr>
        <p:txBody>
          <a:bodyPr wrap="square">
            <a:spAutoFit/>
          </a:bodyPr>
          <a:lstStyle/>
          <a:p>
            <a:r>
              <a:rPr lang="en-CA" sz="2400" b="1" dirty="0"/>
              <a:t>Physical Data Models</a:t>
            </a:r>
          </a:p>
          <a:p>
            <a:endParaRPr lang="en-CA" b="1" dirty="0"/>
          </a:p>
          <a:p>
            <a:pPr marL="285750" indent="-285750">
              <a:buFont typeface="Arial" panose="020B0604020202020204" pitchFamily="34" charset="0"/>
              <a:buChar char="•"/>
            </a:pPr>
            <a:r>
              <a:rPr lang="en-CA" dirty="0"/>
              <a:t>Physical data model describes the data in terms of a collection of files, indices, and other storage structures such as record formats, record ordering, and access paths . </a:t>
            </a:r>
            <a:endParaRPr lang="en-CA" dirty="0" smtClean="0"/>
          </a:p>
          <a:p>
            <a:pPr marL="285750" indent="-285750">
              <a:buFont typeface="Arial" panose="020B0604020202020204" pitchFamily="34" charset="0"/>
              <a:buChar char="•"/>
            </a:pPr>
            <a:r>
              <a:rPr lang="en-CA" dirty="0" smtClean="0"/>
              <a:t>This </a:t>
            </a:r>
            <a:r>
              <a:rPr lang="en-CA" dirty="0"/>
              <a:t>model specifies how the database will be executed in a particular DBMS software such as Oracle, Sybase, etc., by taking into account the facilities and constraints of a given database management system</a:t>
            </a:r>
            <a:r>
              <a:rPr lang="en-CA" dirty="0" smtClean="0"/>
              <a:t>.</a:t>
            </a:r>
          </a:p>
          <a:p>
            <a:pPr marL="285750" indent="-285750">
              <a:buFont typeface="Arial" panose="020B0604020202020204" pitchFamily="34" charset="0"/>
              <a:buChar char="•"/>
            </a:pPr>
            <a:r>
              <a:rPr lang="en-CA" dirty="0" smtClean="0"/>
              <a:t> </a:t>
            </a:r>
            <a:r>
              <a:rPr lang="en-CA" dirty="0"/>
              <a:t>It also describes how the data is stored on disk and what access methods are available to it.</a:t>
            </a:r>
          </a:p>
        </p:txBody>
      </p:sp>
    </p:spTree>
    <p:extLst>
      <p:ext uri="{BB962C8B-B14F-4D97-AF65-F5344CB8AC3E}">
        <p14:creationId xmlns:p14="http://schemas.microsoft.com/office/powerpoint/2010/main" val="38302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DD1214-056B-C587-666B-C54C070B2CA2}"/>
              </a:ext>
            </a:extLst>
          </p:cNvPr>
          <p:cNvSpPr txBox="1"/>
          <p:nvPr/>
        </p:nvSpPr>
        <p:spPr>
          <a:xfrm>
            <a:off x="421341" y="358588"/>
            <a:ext cx="11277600" cy="2677656"/>
          </a:xfrm>
          <a:prstGeom prst="rect">
            <a:avLst/>
          </a:prstGeom>
          <a:noFill/>
        </p:spPr>
        <p:txBody>
          <a:bodyPr wrap="square">
            <a:spAutoFit/>
          </a:bodyPr>
          <a:lstStyle/>
          <a:p>
            <a:pPr algn="ctr"/>
            <a:r>
              <a:rPr lang="en-US" sz="2400" b="1" i="0" u="sng" dirty="0">
                <a:solidFill>
                  <a:srgbClr val="000000"/>
                </a:solidFill>
                <a:effectLst/>
                <a:cs typeface="Heebo" pitchFamily="2" charset="-79"/>
              </a:rPr>
              <a:t>Levels of abstraction for </a:t>
            </a:r>
            <a:r>
              <a:rPr lang="en-US" sz="2400" b="1" i="0" u="sng" dirty="0" smtClean="0">
                <a:solidFill>
                  <a:srgbClr val="000000"/>
                </a:solidFill>
                <a:effectLst/>
                <a:cs typeface="Heebo" pitchFamily="2" charset="-79"/>
              </a:rPr>
              <a:t>DBMS</a:t>
            </a:r>
            <a:endParaRPr lang="en-US" sz="2400" b="1" i="0" u="sng" dirty="0">
              <a:solidFill>
                <a:srgbClr val="000000"/>
              </a:solidFill>
              <a:effectLst/>
              <a:cs typeface="Heebo" pitchFamily="2" charset="-79"/>
            </a:endParaRPr>
          </a:p>
          <a:p>
            <a:pPr algn="just"/>
            <a:r>
              <a:rPr lang="en-US" b="0" i="0" dirty="0">
                <a:solidFill>
                  <a:srgbClr val="000000"/>
                </a:solidFill>
                <a:effectLst/>
              </a:rPr>
              <a:t>Database systems include complex data-structures. In terms of retrieval of data, reduce complexity in terms of usability of users and in order to make the system efficient, developers use levels of abstraction that hide irrelevant details from the users. Levels of abstraction simplify database design.</a:t>
            </a:r>
          </a:p>
          <a:p>
            <a:pPr algn="just"/>
            <a:endParaRPr lang="en-US" sz="1200" b="0" i="0" dirty="0">
              <a:solidFill>
                <a:srgbClr val="000000"/>
              </a:solidFill>
              <a:effectLst/>
            </a:endParaRPr>
          </a:p>
          <a:p>
            <a:pPr algn="just"/>
            <a:r>
              <a:rPr lang="en-US" b="0" i="0" dirty="0">
                <a:solidFill>
                  <a:srgbClr val="000000"/>
                </a:solidFill>
                <a:effectLst/>
              </a:rPr>
              <a:t>Mainly there are three levels of abstraction for DBMS, which are as follows −</a:t>
            </a:r>
          </a:p>
          <a:p>
            <a:pPr algn="l">
              <a:buFont typeface="Arial" panose="020B0604020202020204" pitchFamily="34" charset="0"/>
              <a:buChar char="•"/>
            </a:pPr>
            <a:r>
              <a:rPr lang="en-US" b="0" i="0" dirty="0">
                <a:solidFill>
                  <a:srgbClr val="000000"/>
                </a:solidFill>
                <a:effectLst/>
              </a:rPr>
              <a:t>Physical or Internal Level</a:t>
            </a:r>
          </a:p>
          <a:p>
            <a:pPr algn="l">
              <a:buFont typeface="Arial" panose="020B0604020202020204" pitchFamily="34" charset="0"/>
              <a:buChar char="•"/>
            </a:pPr>
            <a:r>
              <a:rPr lang="en-US" b="0" i="0" dirty="0">
                <a:solidFill>
                  <a:srgbClr val="000000"/>
                </a:solidFill>
                <a:effectLst/>
              </a:rPr>
              <a:t>Logical or Conceptual Level</a:t>
            </a:r>
          </a:p>
          <a:p>
            <a:pPr algn="l">
              <a:buFont typeface="Arial" panose="020B0604020202020204" pitchFamily="34" charset="0"/>
              <a:buChar char="•"/>
            </a:pPr>
            <a:r>
              <a:rPr lang="en-US" b="0" i="0" dirty="0">
                <a:solidFill>
                  <a:srgbClr val="000000"/>
                </a:solidFill>
                <a:effectLst/>
              </a:rPr>
              <a:t>View or External Level</a:t>
            </a:r>
          </a:p>
        </p:txBody>
      </p:sp>
      <p:pic>
        <p:nvPicPr>
          <p:cNvPr id="1026" name="Picture 2">
            <a:extLst>
              <a:ext uri="{FF2B5EF4-FFF2-40B4-BE49-F238E27FC236}">
                <a16:creationId xmlns:a16="http://schemas.microsoft.com/office/drawing/2014/main" id="{AF72BC04-0FC7-A6C0-D53F-711DD885E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960" y="2240056"/>
            <a:ext cx="5681981" cy="399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99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DBA897-D1D6-5DBF-7D42-FA1F53AC15A1}"/>
              </a:ext>
            </a:extLst>
          </p:cNvPr>
          <p:cNvSpPr txBox="1"/>
          <p:nvPr/>
        </p:nvSpPr>
        <p:spPr>
          <a:xfrm>
            <a:off x="439270" y="233082"/>
            <a:ext cx="11268635" cy="2400657"/>
          </a:xfrm>
          <a:prstGeom prst="rect">
            <a:avLst/>
          </a:prstGeom>
          <a:noFill/>
        </p:spPr>
        <p:txBody>
          <a:bodyPr wrap="square">
            <a:spAutoFit/>
          </a:bodyPr>
          <a:lstStyle/>
          <a:p>
            <a:pPr algn="l"/>
            <a:r>
              <a:rPr lang="en-US" sz="2400" b="1" i="0" dirty="0">
                <a:solidFill>
                  <a:srgbClr val="000000"/>
                </a:solidFill>
                <a:effectLst/>
                <a:cs typeface="Heebo" pitchFamily="2" charset="-79"/>
              </a:rPr>
              <a:t>Physical or Internal Level</a:t>
            </a:r>
          </a:p>
          <a:p>
            <a:pPr algn="l"/>
            <a:endParaRPr lang="en-US" b="1" i="0" dirty="0">
              <a:solidFill>
                <a:srgbClr val="000000"/>
              </a:solidFill>
              <a:effectLst/>
              <a:cs typeface="Heebo" pitchFamily="2" charset="-79"/>
            </a:endParaRPr>
          </a:p>
          <a:p>
            <a:pPr marL="285750" indent="-285750" algn="just">
              <a:buFont typeface="Arial" panose="020B0604020202020204" pitchFamily="34" charset="0"/>
              <a:buChar char="•"/>
            </a:pPr>
            <a:r>
              <a:rPr lang="en-US" b="0" i="0" dirty="0">
                <a:solidFill>
                  <a:srgbClr val="000000"/>
                </a:solidFill>
                <a:effectLst/>
              </a:rPr>
              <a:t>It is the lowest level of abstraction for DBMS which defines how the data is actually stored, it defines data-structures to store data and access methods used by the </a:t>
            </a:r>
            <a:r>
              <a:rPr lang="en-US" b="0" i="0" dirty="0" smtClean="0">
                <a:solidFill>
                  <a:srgbClr val="000000"/>
                </a:solidFill>
                <a:effectLst/>
              </a:rPr>
              <a:t>database.</a:t>
            </a:r>
          </a:p>
          <a:p>
            <a:pPr marL="285750" indent="-285750" algn="just">
              <a:buFont typeface="Arial" panose="020B0604020202020204" pitchFamily="34" charset="0"/>
              <a:buChar char="•"/>
            </a:pPr>
            <a:r>
              <a:rPr lang="en-US" b="0" i="0" dirty="0" smtClean="0">
                <a:solidFill>
                  <a:srgbClr val="000000"/>
                </a:solidFill>
                <a:effectLst/>
              </a:rPr>
              <a:t> </a:t>
            </a:r>
            <a:r>
              <a:rPr lang="en-US" b="0" i="0" dirty="0">
                <a:solidFill>
                  <a:srgbClr val="000000"/>
                </a:solidFill>
                <a:effectLst/>
              </a:rPr>
              <a:t>It is a very complex level to understand. </a:t>
            </a:r>
            <a:endParaRPr lang="en-US" b="0" i="0" dirty="0" smtClean="0">
              <a:solidFill>
                <a:srgbClr val="000000"/>
              </a:solidFill>
              <a:effectLst/>
            </a:endParaRPr>
          </a:p>
          <a:p>
            <a:pPr algn="just"/>
            <a:endParaRPr lang="en-US" dirty="0">
              <a:solidFill>
                <a:srgbClr val="000000"/>
              </a:solidFill>
            </a:endParaRPr>
          </a:p>
          <a:p>
            <a:pPr algn="just"/>
            <a:r>
              <a:rPr lang="en-US" b="0" i="0" dirty="0" smtClean="0">
                <a:solidFill>
                  <a:srgbClr val="000000"/>
                </a:solidFill>
                <a:effectLst/>
              </a:rPr>
              <a:t>For </a:t>
            </a:r>
            <a:r>
              <a:rPr lang="en-US" b="0" i="0" dirty="0">
                <a:solidFill>
                  <a:srgbClr val="000000"/>
                </a:solidFill>
                <a:effectLst/>
              </a:rPr>
              <a:t>example, customer's information is stored in tables and data is stored in the form of blocks of storage such as bytes, gigabytes etc.</a:t>
            </a:r>
          </a:p>
        </p:txBody>
      </p:sp>
      <p:sp>
        <p:nvSpPr>
          <p:cNvPr id="4" name="TextBox 3">
            <a:extLst>
              <a:ext uri="{FF2B5EF4-FFF2-40B4-BE49-F238E27FC236}">
                <a16:creationId xmlns:a16="http://schemas.microsoft.com/office/drawing/2014/main" id="{B668DEAD-BBAC-9F9D-DAEA-892E76A79A6E}"/>
              </a:ext>
            </a:extLst>
          </p:cNvPr>
          <p:cNvSpPr txBox="1"/>
          <p:nvPr/>
        </p:nvSpPr>
        <p:spPr>
          <a:xfrm>
            <a:off x="439270" y="2917175"/>
            <a:ext cx="11178989" cy="1785104"/>
          </a:xfrm>
          <a:prstGeom prst="rect">
            <a:avLst/>
          </a:prstGeom>
          <a:noFill/>
        </p:spPr>
        <p:txBody>
          <a:bodyPr wrap="square">
            <a:spAutoFit/>
          </a:bodyPr>
          <a:lstStyle/>
          <a:p>
            <a:pPr algn="l"/>
            <a:r>
              <a:rPr lang="en-US" sz="2000" b="1" i="0" dirty="0">
                <a:solidFill>
                  <a:srgbClr val="000000"/>
                </a:solidFill>
                <a:effectLst/>
                <a:cs typeface="Heebo" pitchFamily="2" charset="-79"/>
              </a:rPr>
              <a:t>Logical or Conceptual Level</a:t>
            </a:r>
          </a:p>
          <a:p>
            <a:pPr algn="l"/>
            <a:endParaRPr lang="en-US" b="1" i="0" dirty="0">
              <a:solidFill>
                <a:srgbClr val="000000"/>
              </a:solidFill>
              <a:effectLst/>
              <a:cs typeface="Heebo" pitchFamily="2" charset="-79"/>
            </a:endParaRPr>
          </a:p>
          <a:p>
            <a:pPr marL="285750" indent="-285750" algn="just">
              <a:buFont typeface="Arial" panose="020B0604020202020204" pitchFamily="34" charset="0"/>
              <a:buChar char="•"/>
            </a:pPr>
            <a:r>
              <a:rPr lang="en-US" b="0" i="0" dirty="0">
                <a:solidFill>
                  <a:srgbClr val="000000"/>
                </a:solidFill>
                <a:effectLst/>
              </a:rPr>
              <a:t>Logical level is the intermediate level or next higher level. </a:t>
            </a:r>
            <a:endParaRPr lang="en-US" b="0" i="0" dirty="0" smtClean="0">
              <a:solidFill>
                <a:srgbClr val="000000"/>
              </a:solidFill>
              <a:effectLst/>
            </a:endParaRPr>
          </a:p>
          <a:p>
            <a:pPr marL="285750" indent="-285750" algn="just">
              <a:buFont typeface="Arial" panose="020B0604020202020204" pitchFamily="34" charset="0"/>
              <a:buChar char="•"/>
            </a:pPr>
            <a:r>
              <a:rPr lang="en-US" b="0" i="0" dirty="0" smtClean="0">
                <a:solidFill>
                  <a:srgbClr val="000000"/>
                </a:solidFill>
                <a:effectLst/>
              </a:rPr>
              <a:t>It </a:t>
            </a:r>
            <a:r>
              <a:rPr lang="en-US" b="0" i="0" dirty="0">
                <a:solidFill>
                  <a:srgbClr val="000000"/>
                </a:solidFill>
                <a:effectLst/>
              </a:rPr>
              <a:t>describes what data is stored in the database and what relationship exists among those data</a:t>
            </a:r>
            <a:r>
              <a:rPr lang="en-US" b="0" i="0" dirty="0" smtClean="0">
                <a:solidFill>
                  <a:srgbClr val="000000"/>
                </a:solidFill>
                <a:effectLst/>
              </a:rPr>
              <a:t>.</a:t>
            </a:r>
          </a:p>
          <a:p>
            <a:pPr marL="285750" indent="-285750" algn="just">
              <a:buFont typeface="Arial" panose="020B0604020202020204" pitchFamily="34" charset="0"/>
              <a:buChar char="•"/>
            </a:pPr>
            <a:r>
              <a:rPr lang="en-US" b="0" i="0" dirty="0" smtClean="0">
                <a:solidFill>
                  <a:srgbClr val="000000"/>
                </a:solidFill>
                <a:effectLst/>
              </a:rPr>
              <a:t> </a:t>
            </a:r>
            <a:r>
              <a:rPr lang="en-US" b="0" i="0" dirty="0">
                <a:solidFill>
                  <a:srgbClr val="000000"/>
                </a:solidFill>
                <a:effectLst/>
              </a:rPr>
              <a:t>It tries to describe the entire or whole data because it describes what tables to be created and what are the links among those tables that are created</a:t>
            </a:r>
            <a:r>
              <a:rPr lang="en-US" b="0" i="0" dirty="0" smtClean="0">
                <a:solidFill>
                  <a:srgbClr val="000000"/>
                </a:solidFill>
                <a:effectLst/>
              </a:rPr>
              <a:t>.</a:t>
            </a:r>
            <a:endParaRPr lang="en-US" b="0" i="0" dirty="0">
              <a:solidFill>
                <a:srgbClr val="000000"/>
              </a:solidFill>
              <a:effectLst/>
            </a:endParaRPr>
          </a:p>
        </p:txBody>
      </p:sp>
    </p:spTree>
    <p:extLst>
      <p:ext uri="{BB962C8B-B14F-4D97-AF65-F5344CB8AC3E}">
        <p14:creationId xmlns:p14="http://schemas.microsoft.com/office/powerpoint/2010/main" val="202118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358969-C1E0-9FF5-7F22-D99AA9528AC5}"/>
              </a:ext>
            </a:extLst>
          </p:cNvPr>
          <p:cNvSpPr txBox="1"/>
          <p:nvPr/>
        </p:nvSpPr>
        <p:spPr>
          <a:xfrm>
            <a:off x="609600" y="555812"/>
            <a:ext cx="10560424" cy="3170099"/>
          </a:xfrm>
          <a:prstGeom prst="rect">
            <a:avLst/>
          </a:prstGeom>
          <a:noFill/>
        </p:spPr>
        <p:txBody>
          <a:bodyPr wrap="square">
            <a:spAutoFit/>
          </a:bodyPr>
          <a:lstStyle/>
          <a:p>
            <a:pPr algn="l"/>
            <a:r>
              <a:rPr lang="en-US" sz="2000" b="1" i="0" dirty="0">
                <a:solidFill>
                  <a:srgbClr val="000000"/>
                </a:solidFill>
                <a:effectLst/>
                <a:cs typeface="Heebo" pitchFamily="2" charset="-79"/>
              </a:rPr>
              <a:t>View or External Level</a:t>
            </a:r>
          </a:p>
          <a:p>
            <a:pPr algn="l"/>
            <a:endParaRPr lang="en-US" b="0" i="0" dirty="0">
              <a:solidFill>
                <a:srgbClr val="000000"/>
              </a:solidFill>
              <a:effectLst/>
              <a:cs typeface="Heebo" pitchFamily="2" charset="-79"/>
            </a:endParaRPr>
          </a:p>
          <a:p>
            <a:pPr marL="285750" indent="-285750" algn="just">
              <a:buFont typeface="Arial" panose="020B0604020202020204" pitchFamily="34" charset="0"/>
              <a:buChar char="•"/>
            </a:pPr>
            <a:r>
              <a:rPr lang="en-US" b="0" i="0" dirty="0">
                <a:solidFill>
                  <a:srgbClr val="000000"/>
                </a:solidFill>
                <a:effectLst/>
              </a:rPr>
              <a:t>It is the highest level. In view level, there are different levels of views and every view only defines a part of the entire data. </a:t>
            </a:r>
            <a:endParaRPr lang="en-US" b="0" i="0" dirty="0" smtClean="0">
              <a:solidFill>
                <a:srgbClr val="000000"/>
              </a:solidFill>
              <a:effectLst/>
            </a:endParaRPr>
          </a:p>
          <a:p>
            <a:pPr marL="285750" indent="-285750" algn="just">
              <a:buFont typeface="Arial" panose="020B0604020202020204" pitchFamily="34" charset="0"/>
              <a:buChar char="•"/>
            </a:pPr>
            <a:r>
              <a:rPr lang="en-US" b="0" i="0" dirty="0" smtClean="0">
                <a:solidFill>
                  <a:srgbClr val="000000"/>
                </a:solidFill>
                <a:effectLst/>
              </a:rPr>
              <a:t>It </a:t>
            </a:r>
            <a:r>
              <a:rPr lang="en-US" b="0" i="0" dirty="0">
                <a:solidFill>
                  <a:srgbClr val="000000"/>
                </a:solidFill>
                <a:effectLst/>
              </a:rPr>
              <a:t>also simplifies interaction with the user and it provides many views or multiple views of the same database.</a:t>
            </a:r>
          </a:p>
          <a:p>
            <a:pPr marL="285750" indent="-285750" algn="just">
              <a:buFont typeface="Arial" panose="020B0604020202020204" pitchFamily="34" charset="0"/>
              <a:buChar char="•"/>
            </a:pPr>
            <a:r>
              <a:rPr lang="en-US" b="0" i="0" dirty="0">
                <a:solidFill>
                  <a:srgbClr val="000000"/>
                </a:solidFill>
                <a:effectLst/>
              </a:rPr>
              <a:t>View level can be used by all users (all levels' users). </a:t>
            </a:r>
            <a:endParaRPr lang="en-US" b="0" i="0" dirty="0" smtClean="0">
              <a:solidFill>
                <a:srgbClr val="000000"/>
              </a:solidFill>
              <a:effectLst/>
            </a:endParaRPr>
          </a:p>
          <a:p>
            <a:pPr marL="285750" indent="-285750" algn="just">
              <a:buFont typeface="Arial" panose="020B0604020202020204" pitchFamily="34" charset="0"/>
              <a:buChar char="•"/>
            </a:pPr>
            <a:r>
              <a:rPr lang="en-US" b="0" i="0" dirty="0" smtClean="0">
                <a:solidFill>
                  <a:srgbClr val="000000"/>
                </a:solidFill>
                <a:effectLst/>
              </a:rPr>
              <a:t>This </a:t>
            </a:r>
            <a:r>
              <a:rPr lang="en-US" b="0" i="0" dirty="0">
                <a:solidFill>
                  <a:srgbClr val="000000"/>
                </a:solidFill>
                <a:effectLst/>
              </a:rPr>
              <a:t>level is the least complex and easy to understand</a:t>
            </a:r>
            <a:r>
              <a:rPr lang="en-US" b="0" i="0" dirty="0" smtClean="0">
                <a:solidFill>
                  <a:srgbClr val="000000"/>
                </a:solidFill>
                <a:effectLst/>
              </a:rPr>
              <a:t>.</a:t>
            </a:r>
          </a:p>
          <a:p>
            <a:pPr algn="just"/>
            <a:endParaRPr lang="en-US" b="0" i="0" dirty="0">
              <a:solidFill>
                <a:srgbClr val="000000"/>
              </a:solidFill>
              <a:effectLst/>
            </a:endParaRPr>
          </a:p>
          <a:p>
            <a:pPr algn="just"/>
            <a:r>
              <a:rPr lang="en-US" b="0" i="0" dirty="0">
                <a:solidFill>
                  <a:srgbClr val="000000"/>
                </a:solidFill>
                <a:effectLst/>
              </a:rPr>
              <a:t>For example, a user can interact with a system using GUI that is view level and can enter details at GUI or screen and the user does not know how data is stored and what data is stored, this detail is hidden from the user.</a:t>
            </a:r>
          </a:p>
        </p:txBody>
      </p:sp>
    </p:spTree>
    <p:extLst>
      <p:ext uri="{BB962C8B-B14F-4D97-AF65-F5344CB8AC3E}">
        <p14:creationId xmlns:p14="http://schemas.microsoft.com/office/powerpoint/2010/main" val="3199071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273D1-02C7-E069-BF28-B99263C17C5C}"/>
              </a:ext>
            </a:extLst>
          </p:cNvPr>
          <p:cNvSpPr txBox="1"/>
          <p:nvPr/>
        </p:nvSpPr>
        <p:spPr>
          <a:xfrm>
            <a:off x="3048000" y="3244334"/>
            <a:ext cx="6096000" cy="369332"/>
          </a:xfrm>
          <a:prstGeom prst="rect">
            <a:avLst/>
          </a:prstGeom>
          <a:noFill/>
        </p:spPr>
        <p:txBody>
          <a:bodyPr wrap="square">
            <a:spAutoFit/>
          </a:bodyPr>
          <a:lstStyle/>
          <a:p>
            <a:pPr algn="l" fontAlgn="base"/>
            <a:r>
              <a:rPr lang="en-CA" b="1" i="0" dirty="0">
                <a:solidFill>
                  <a:srgbClr val="FFFFFF"/>
                </a:solidFill>
                <a:effectLst/>
                <a:latin typeface="sofia-pro"/>
              </a:rPr>
              <a:t> Database Users</a:t>
            </a:r>
          </a:p>
        </p:txBody>
      </p:sp>
      <p:sp>
        <p:nvSpPr>
          <p:cNvPr id="7" name="TextBox 6">
            <a:extLst>
              <a:ext uri="{FF2B5EF4-FFF2-40B4-BE49-F238E27FC236}">
                <a16:creationId xmlns:a16="http://schemas.microsoft.com/office/drawing/2014/main" id="{2900B2B4-A2AB-6B88-0C78-55AE9487D9C0}"/>
              </a:ext>
            </a:extLst>
          </p:cNvPr>
          <p:cNvSpPr txBox="1"/>
          <p:nvPr/>
        </p:nvSpPr>
        <p:spPr>
          <a:xfrm>
            <a:off x="479612" y="383791"/>
            <a:ext cx="11232776" cy="3077766"/>
          </a:xfrm>
          <a:prstGeom prst="rect">
            <a:avLst/>
          </a:prstGeom>
          <a:noFill/>
        </p:spPr>
        <p:txBody>
          <a:bodyPr wrap="square">
            <a:spAutoFit/>
          </a:bodyPr>
          <a:lstStyle/>
          <a:p>
            <a:pPr algn="ctr"/>
            <a:r>
              <a:rPr lang="en-CA" sz="2800" b="1" u="sng" dirty="0"/>
              <a:t>Database Users</a:t>
            </a:r>
          </a:p>
          <a:p>
            <a:r>
              <a:rPr lang="en-CA" sz="2000" dirty="0" smtClean="0"/>
              <a:t>These </a:t>
            </a:r>
            <a:r>
              <a:rPr lang="en-CA" sz="2000" dirty="0"/>
              <a:t>are seven types of data base users in DBMS.</a:t>
            </a:r>
          </a:p>
          <a:p>
            <a:r>
              <a:rPr lang="en-CA" sz="2000" b="1" dirty="0"/>
              <a:t>1) Database Administrator (DBA):</a:t>
            </a:r>
          </a:p>
          <a:p>
            <a:r>
              <a:rPr lang="en-CA" dirty="0"/>
              <a:t>Database Administrator (DBA) is a person/team who defines the schema and also controls the 3 levels of database.</a:t>
            </a:r>
          </a:p>
          <a:p>
            <a:r>
              <a:rPr lang="en-CA" dirty="0"/>
              <a:t>The DBA will then create a new account id and password for the user if he/she need to access the data base.</a:t>
            </a:r>
          </a:p>
          <a:p>
            <a:r>
              <a:rPr lang="en-CA" dirty="0"/>
              <a:t>DBA is also responsible for providing security to the data base and he allows only the authorized users to access/modify the data base.</a:t>
            </a:r>
          </a:p>
          <a:p>
            <a:r>
              <a:rPr lang="en-CA" dirty="0"/>
              <a:t>• DBA also monitors the recovery and back up and provide technical support.</a:t>
            </a:r>
          </a:p>
          <a:p>
            <a:r>
              <a:rPr lang="en-CA" dirty="0"/>
              <a:t>• The DBA has a DBA account in the DBMS which called a system or superuser account.</a:t>
            </a:r>
          </a:p>
          <a:p>
            <a:r>
              <a:rPr lang="en-CA" dirty="0"/>
              <a:t>• DBA repairs damage caused due to hardware and/or software failure.</a:t>
            </a:r>
          </a:p>
        </p:txBody>
      </p:sp>
      <p:sp>
        <p:nvSpPr>
          <p:cNvPr id="9" name="TextBox 8">
            <a:extLst>
              <a:ext uri="{FF2B5EF4-FFF2-40B4-BE49-F238E27FC236}">
                <a16:creationId xmlns:a16="http://schemas.microsoft.com/office/drawing/2014/main" id="{CFBC1D8F-3C48-7BC5-C596-C97FA3EBA60D}"/>
              </a:ext>
            </a:extLst>
          </p:cNvPr>
          <p:cNvSpPr txBox="1"/>
          <p:nvPr/>
        </p:nvSpPr>
        <p:spPr>
          <a:xfrm>
            <a:off x="479612" y="4007787"/>
            <a:ext cx="10950388" cy="2062103"/>
          </a:xfrm>
          <a:prstGeom prst="rect">
            <a:avLst/>
          </a:prstGeom>
          <a:noFill/>
        </p:spPr>
        <p:txBody>
          <a:bodyPr wrap="square">
            <a:spAutoFit/>
          </a:bodyPr>
          <a:lstStyle/>
          <a:p>
            <a:pPr algn="l" fontAlgn="base"/>
            <a:r>
              <a:rPr lang="en-US" sz="2000" b="1" dirty="0"/>
              <a:t>2)</a:t>
            </a:r>
            <a:r>
              <a:rPr lang="en-US" sz="2000" b="1" i="0" dirty="0">
                <a:effectLst/>
                <a:latin typeface="urw-din"/>
              </a:rPr>
              <a:t>Naive / Parametric End Users :</a:t>
            </a:r>
            <a:r>
              <a:rPr lang="en-US" b="0" i="0" dirty="0">
                <a:effectLst/>
                <a:latin typeface="urw-din"/>
              </a:rPr>
              <a:t/>
            </a:r>
            <a:br>
              <a:rPr lang="en-US" b="0" i="0" dirty="0">
                <a:effectLst/>
                <a:latin typeface="urw-din"/>
              </a:rPr>
            </a:br>
            <a:r>
              <a:rPr lang="en-US" b="0" i="0" dirty="0">
                <a:effectLst/>
                <a:latin typeface="urw-din"/>
              </a:rPr>
              <a:t>Parametric End Users are the unsophisticated who don’t have any DBMS knowledge but they frequently use the data base applications in their daily life to get the desired results . For examples, Railway’s ticket booking users are naive users. Clerks in any bank is a naive user because they don’t have any DBMS knowledge but they still use the database and perform their given task.</a:t>
            </a:r>
          </a:p>
          <a:p>
            <a:pPr algn="l" fontAlgn="base"/>
            <a:r>
              <a:rPr lang="en-US" b="0" i="0" dirty="0">
                <a:effectLst/>
                <a:latin typeface="urw-din"/>
              </a:rPr>
              <a:t/>
            </a:r>
            <a:br>
              <a:rPr lang="en-US" b="0" i="0" dirty="0">
                <a:effectLst/>
                <a:latin typeface="urw-din"/>
              </a:rPr>
            </a:br>
            <a:endParaRPr lang="en-US" b="0" i="0" dirty="0">
              <a:effectLst/>
              <a:latin typeface="urw-din"/>
            </a:endParaRPr>
          </a:p>
        </p:txBody>
      </p:sp>
    </p:spTree>
    <p:extLst>
      <p:ext uri="{BB962C8B-B14F-4D97-AF65-F5344CB8AC3E}">
        <p14:creationId xmlns:p14="http://schemas.microsoft.com/office/powerpoint/2010/main" val="209049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7BB351-61B0-F4BE-EE74-4F22B97441DD}"/>
              </a:ext>
            </a:extLst>
          </p:cNvPr>
          <p:cNvSpPr txBox="1"/>
          <p:nvPr/>
        </p:nvSpPr>
        <p:spPr>
          <a:xfrm>
            <a:off x="367553" y="277906"/>
            <a:ext cx="11277600" cy="4247317"/>
          </a:xfrm>
          <a:prstGeom prst="rect">
            <a:avLst/>
          </a:prstGeom>
          <a:noFill/>
        </p:spPr>
        <p:txBody>
          <a:bodyPr wrap="square">
            <a:spAutoFit/>
          </a:bodyPr>
          <a:lstStyle/>
          <a:p>
            <a:pPr algn="l" fontAlgn="base"/>
            <a:r>
              <a:rPr lang="en-US" b="1" dirty="0"/>
              <a:t>3)</a:t>
            </a:r>
            <a:r>
              <a:rPr lang="en-US" b="1" i="0" dirty="0">
                <a:effectLst/>
              </a:rPr>
              <a:t>System Analyst :</a:t>
            </a:r>
            <a:r>
              <a:rPr lang="en-US" b="0" i="0" dirty="0">
                <a:effectLst/>
                <a:latin typeface="urw-din"/>
              </a:rPr>
              <a:t/>
            </a:r>
            <a:br>
              <a:rPr lang="en-US" b="0" i="0" dirty="0">
                <a:effectLst/>
                <a:latin typeface="urw-din"/>
              </a:rPr>
            </a:br>
            <a:r>
              <a:rPr lang="en-US" b="0" i="0" dirty="0">
                <a:effectLst/>
              </a:rPr>
              <a:t>System Analyst is a user who analyzes the requirements of parametric end users. They check whether all the requirements of end users are satisfied.</a:t>
            </a:r>
          </a:p>
          <a:p>
            <a:pPr algn="l" fontAlgn="base"/>
            <a:r>
              <a:rPr lang="en-US" b="0" i="0" dirty="0">
                <a:effectLst/>
                <a:latin typeface="urw-din"/>
              </a:rPr>
              <a:t/>
            </a:r>
            <a:br>
              <a:rPr lang="en-US" b="0" i="0" dirty="0">
                <a:effectLst/>
                <a:latin typeface="urw-din"/>
              </a:rPr>
            </a:br>
            <a:r>
              <a:rPr lang="en-US" b="1" i="0" dirty="0">
                <a:effectLst/>
              </a:rPr>
              <a:t>4)Sophisticated Users :</a:t>
            </a:r>
            <a:r>
              <a:rPr lang="en-US" b="0" i="0" dirty="0">
                <a:effectLst/>
                <a:latin typeface="urw-din"/>
              </a:rPr>
              <a:t/>
            </a:r>
            <a:br>
              <a:rPr lang="en-US" b="0" i="0" dirty="0">
                <a:effectLst/>
                <a:latin typeface="urw-din"/>
              </a:rPr>
            </a:br>
            <a:r>
              <a:rPr lang="en-US" b="0" i="0" dirty="0">
                <a:effectLst/>
              </a:rPr>
              <a:t>Sophisticated users can be engineers, scientists, business analyst, who are familiar with the database. They can develop their own data base applications according to their requirement. They don’t write the program code but they interact the data base by writing SQL queries directly through the query processor.</a:t>
            </a:r>
          </a:p>
          <a:p>
            <a:pPr algn="l" fontAlgn="base"/>
            <a:r>
              <a:rPr lang="en-US" b="0" i="0" dirty="0">
                <a:effectLst/>
                <a:latin typeface="urw-din"/>
              </a:rPr>
              <a:t/>
            </a:r>
            <a:br>
              <a:rPr lang="en-US" b="0" i="0" dirty="0">
                <a:effectLst/>
                <a:latin typeface="urw-din"/>
              </a:rPr>
            </a:br>
            <a:r>
              <a:rPr lang="en-US" sz="2000" b="1" i="0" dirty="0">
                <a:effectLst/>
              </a:rPr>
              <a:t>5)Data Base Designers :</a:t>
            </a:r>
            <a:r>
              <a:rPr lang="en-US" b="0" i="0" dirty="0">
                <a:effectLst/>
                <a:latin typeface="urw-din"/>
              </a:rPr>
              <a:t/>
            </a:r>
            <a:br>
              <a:rPr lang="en-US" b="0" i="0" dirty="0">
                <a:effectLst/>
                <a:latin typeface="urw-din"/>
              </a:rPr>
            </a:br>
            <a:r>
              <a:rPr lang="en-US" b="0" i="0" dirty="0">
                <a:effectLst/>
              </a:rPr>
              <a:t>Data Base Designers are the users who design the structure of data base which includes tables, indexes, views, constraints, triggers, stored procedures. He/she controls what data must be stored and how the data items to be related.</a:t>
            </a:r>
          </a:p>
          <a:p>
            <a:pPr algn="l" fontAlgn="base"/>
            <a:r>
              <a:rPr lang="en-US" b="0" i="0" dirty="0">
                <a:effectLst/>
                <a:latin typeface="urw-din"/>
              </a:rPr>
              <a:t/>
            </a:r>
            <a:br>
              <a:rPr lang="en-US" b="0" i="0" dirty="0">
                <a:effectLst/>
                <a:latin typeface="urw-din"/>
              </a:rPr>
            </a:br>
            <a:endParaRPr lang="en-US" b="0" i="0" dirty="0">
              <a:effectLst/>
              <a:latin typeface="urw-din"/>
            </a:endParaRPr>
          </a:p>
        </p:txBody>
      </p:sp>
      <p:sp>
        <p:nvSpPr>
          <p:cNvPr id="5" name="TextBox 4">
            <a:extLst>
              <a:ext uri="{FF2B5EF4-FFF2-40B4-BE49-F238E27FC236}">
                <a16:creationId xmlns:a16="http://schemas.microsoft.com/office/drawing/2014/main" id="{2674FCD9-1CC8-E3AF-2D16-ED4CD5FADCF1}"/>
              </a:ext>
            </a:extLst>
          </p:cNvPr>
          <p:cNvSpPr txBox="1"/>
          <p:nvPr/>
        </p:nvSpPr>
        <p:spPr>
          <a:xfrm>
            <a:off x="367553" y="3994771"/>
            <a:ext cx="11277600" cy="2308324"/>
          </a:xfrm>
          <a:prstGeom prst="rect">
            <a:avLst/>
          </a:prstGeom>
          <a:noFill/>
        </p:spPr>
        <p:txBody>
          <a:bodyPr wrap="square">
            <a:spAutoFit/>
          </a:bodyPr>
          <a:lstStyle/>
          <a:p>
            <a:pPr algn="l" fontAlgn="base"/>
            <a:r>
              <a:rPr lang="en-US" b="1" i="0" dirty="0">
                <a:effectLst/>
              </a:rPr>
              <a:t>6)Application Program :</a:t>
            </a:r>
            <a:r>
              <a:rPr lang="en-US" b="0" i="0" dirty="0">
                <a:effectLst/>
              </a:rPr>
              <a:t/>
            </a:r>
            <a:br>
              <a:rPr lang="en-US" b="0" i="0" dirty="0">
                <a:effectLst/>
              </a:rPr>
            </a:br>
            <a:r>
              <a:rPr lang="en-US" b="0" i="0" dirty="0">
                <a:effectLst/>
              </a:rPr>
              <a:t>Application Program are the back end programmers who writes the code for the application </a:t>
            </a:r>
            <a:r>
              <a:rPr lang="en-US" b="0" i="0" dirty="0" err="1">
                <a:effectLst/>
              </a:rPr>
              <a:t>programs.They</a:t>
            </a:r>
            <a:r>
              <a:rPr lang="en-US" b="0" i="0" dirty="0">
                <a:effectLst/>
              </a:rPr>
              <a:t> are the computer professionals. These programs could be written in Programming languages such as Visual Basic, Developer, C, FORTRAN, COBOL etc.</a:t>
            </a:r>
          </a:p>
          <a:p>
            <a:pPr algn="l" fontAlgn="base"/>
            <a:endParaRPr lang="en-US" sz="1400" b="1" dirty="0"/>
          </a:p>
          <a:p>
            <a:pPr algn="l" fontAlgn="base"/>
            <a:r>
              <a:rPr lang="en-US" b="1" i="0" dirty="0">
                <a:effectLst/>
              </a:rPr>
              <a:t>7)Casual Users / Temporary Users :</a:t>
            </a:r>
            <a:r>
              <a:rPr lang="en-US" b="0" i="0" dirty="0">
                <a:effectLst/>
              </a:rPr>
              <a:t/>
            </a:r>
            <a:br>
              <a:rPr lang="en-US" b="0" i="0" dirty="0">
                <a:effectLst/>
              </a:rPr>
            </a:br>
            <a:r>
              <a:rPr lang="en-US" b="0" i="0" dirty="0">
                <a:effectLst/>
              </a:rPr>
              <a:t>Casual Users are the users who occasionally use/access the data base but each time when they access the data base they require the new information, for example, Middle or higher level manager.</a:t>
            </a:r>
          </a:p>
        </p:txBody>
      </p:sp>
    </p:spTree>
    <p:extLst>
      <p:ext uri="{BB962C8B-B14F-4D97-AF65-F5344CB8AC3E}">
        <p14:creationId xmlns:p14="http://schemas.microsoft.com/office/powerpoint/2010/main" val="3743221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6B61BF-3CE6-2983-BC6A-8F8C0D49F328}"/>
              </a:ext>
            </a:extLst>
          </p:cNvPr>
          <p:cNvSpPr txBox="1"/>
          <p:nvPr/>
        </p:nvSpPr>
        <p:spPr>
          <a:xfrm>
            <a:off x="636494" y="322729"/>
            <a:ext cx="10999694" cy="4062651"/>
          </a:xfrm>
          <a:prstGeom prst="rect">
            <a:avLst/>
          </a:prstGeom>
          <a:noFill/>
        </p:spPr>
        <p:txBody>
          <a:bodyPr wrap="square">
            <a:spAutoFit/>
          </a:bodyPr>
          <a:lstStyle/>
          <a:p>
            <a:pPr algn="just"/>
            <a:r>
              <a:rPr lang="en-US" sz="2400" b="1" i="0" dirty="0">
                <a:solidFill>
                  <a:srgbClr val="333333"/>
                </a:solidFill>
                <a:effectLst/>
                <a:latin typeface="inter-bold"/>
              </a:rPr>
              <a:t>DBMS allows users the following tasks</a:t>
            </a:r>
            <a:r>
              <a:rPr lang="en-US" sz="2400" b="1" i="0" dirty="0" smtClean="0">
                <a:solidFill>
                  <a:srgbClr val="333333"/>
                </a:solidFill>
                <a:effectLst/>
                <a:latin typeface="inter-bold"/>
              </a:rPr>
              <a:t>:</a:t>
            </a:r>
          </a:p>
          <a:p>
            <a:pPr algn="just"/>
            <a:endParaRPr lang="en-US" b="1" dirty="0">
              <a:solidFill>
                <a:srgbClr val="333333"/>
              </a:solidFill>
              <a:latin typeface="inter-bold"/>
            </a:endParaRPr>
          </a:p>
          <a:p>
            <a:pPr algn="just"/>
            <a:endParaRPr lang="en-US" b="0" i="0" dirty="0">
              <a:solidFill>
                <a:srgbClr val="333333"/>
              </a:solidFill>
              <a:effectLst/>
              <a:latin typeface="inter-regular"/>
            </a:endParaRPr>
          </a:p>
          <a:p>
            <a:pPr algn="just">
              <a:buFont typeface="Arial" panose="020B0604020202020204" pitchFamily="34" charset="0"/>
              <a:buChar char="•"/>
            </a:pPr>
            <a:r>
              <a:rPr lang="en-US" b="1" i="0" dirty="0">
                <a:solidFill>
                  <a:srgbClr val="000000"/>
                </a:solidFill>
                <a:effectLst/>
                <a:latin typeface="inter-bold"/>
              </a:rPr>
              <a:t>Data Definition:</a:t>
            </a:r>
            <a:r>
              <a:rPr lang="en-US" b="0" i="0" dirty="0">
                <a:solidFill>
                  <a:srgbClr val="000000"/>
                </a:solidFill>
                <a:effectLst/>
                <a:latin typeface="inter-regular"/>
              </a:rPr>
              <a:t> It is used for creation, modification, and removal of definition that defines the organization of data in the database</a:t>
            </a:r>
            <a:r>
              <a:rPr lang="en-US" b="0" i="0" dirty="0" smtClean="0">
                <a:solidFill>
                  <a:srgbClr val="000000"/>
                </a:solidFill>
                <a:effectLst/>
                <a:latin typeface="inter-regular"/>
              </a:rPr>
              <a:t>.</a:t>
            </a:r>
          </a:p>
          <a:p>
            <a:pPr algn="just"/>
            <a:endParaRPr lang="en-US" b="0" i="0" dirty="0">
              <a:solidFill>
                <a:srgbClr val="000000"/>
              </a:solidFill>
              <a:effectLst/>
              <a:latin typeface="inter-regular"/>
            </a:endParaRPr>
          </a:p>
          <a:p>
            <a:pPr algn="just">
              <a:buFont typeface="Arial" panose="020B0604020202020204" pitchFamily="34" charset="0"/>
              <a:buChar char="•"/>
            </a:pPr>
            <a:r>
              <a:rPr lang="en-US" b="1" i="0" dirty="0">
                <a:solidFill>
                  <a:srgbClr val="000000"/>
                </a:solidFill>
                <a:effectLst/>
                <a:latin typeface="inter-bold"/>
              </a:rPr>
              <a:t>Data Updation:</a:t>
            </a:r>
            <a:r>
              <a:rPr lang="en-US" b="0" i="0" dirty="0">
                <a:solidFill>
                  <a:srgbClr val="000000"/>
                </a:solidFill>
                <a:effectLst/>
                <a:latin typeface="inter-regular"/>
              </a:rPr>
              <a:t> It is used for the insertion, modification, and deletion of the actual data in the database</a:t>
            </a:r>
            <a:r>
              <a:rPr lang="en-US" b="0" i="0" dirty="0" smtClean="0">
                <a:solidFill>
                  <a:srgbClr val="000000"/>
                </a:solidFill>
                <a:effectLst/>
                <a:latin typeface="inter-regular"/>
              </a:rPr>
              <a:t>.</a:t>
            </a:r>
          </a:p>
          <a:p>
            <a:pPr algn="just"/>
            <a:endParaRPr lang="en-US" b="0" i="0" dirty="0">
              <a:solidFill>
                <a:srgbClr val="000000"/>
              </a:solidFill>
              <a:effectLst/>
              <a:latin typeface="inter-regular"/>
            </a:endParaRPr>
          </a:p>
          <a:p>
            <a:pPr algn="just">
              <a:buFont typeface="Arial" panose="020B0604020202020204" pitchFamily="34" charset="0"/>
              <a:buChar char="•"/>
            </a:pPr>
            <a:r>
              <a:rPr lang="en-US" b="1" i="0" dirty="0">
                <a:solidFill>
                  <a:srgbClr val="000000"/>
                </a:solidFill>
                <a:effectLst/>
                <a:latin typeface="inter-bold"/>
              </a:rPr>
              <a:t>Data Retrieval:</a:t>
            </a:r>
            <a:r>
              <a:rPr lang="en-US" b="0" i="0" dirty="0">
                <a:solidFill>
                  <a:srgbClr val="000000"/>
                </a:solidFill>
                <a:effectLst/>
                <a:latin typeface="inter-regular"/>
              </a:rPr>
              <a:t> It is used to retrieve the data from the database which can be used by applications for various purposes</a:t>
            </a:r>
            <a:r>
              <a:rPr lang="en-US" b="0" i="0" dirty="0" smtClean="0">
                <a:solidFill>
                  <a:srgbClr val="000000"/>
                </a:solidFill>
                <a:effectLst/>
                <a:latin typeface="inter-regular"/>
              </a:rPr>
              <a:t>.</a:t>
            </a:r>
          </a:p>
          <a:p>
            <a:pPr algn="just"/>
            <a:endParaRPr lang="en-US" b="0" i="0" dirty="0">
              <a:solidFill>
                <a:srgbClr val="000000"/>
              </a:solidFill>
              <a:effectLst/>
              <a:latin typeface="inter-regular"/>
            </a:endParaRPr>
          </a:p>
          <a:p>
            <a:pPr algn="just">
              <a:buFont typeface="Arial" panose="020B0604020202020204" pitchFamily="34" charset="0"/>
              <a:buChar char="•"/>
            </a:pPr>
            <a:r>
              <a:rPr lang="en-US" b="1" i="0" dirty="0">
                <a:solidFill>
                  <a:srgbClr val="000000"/>
                </a:solidFill>
                <a:effectLst/>
                <a:latin typeface="inter-bold"/>
              </a:rPr>
              <a:t>User Administration:</a:t>
            </a:r>
            <a:r>
              <a:rPr lang="en-US" b="0" i="0" dirty="0">
                <a:solidFill>
                  <a:srgbClr val="000000"/>
                </a:solidFill>
                <a:effectLst/>
                <a:latin typeface="inter-regular"/>
              </a:rPr>
              <a:t> It is used for registering and monitoring users, maintain data integrity, enforcing data security, dealing with concurrency control, monitoring performance and recovering information corrupted by unexpected failure.</a:t>
            </a:r>
          </a:p>
        </p:txBody>
      </p:sp>
    </p:spTree>
    <p:extLst>
      <p:ext uri="{BB962C8B-B14F-4D97-AF65-F5344CB8AC3E}">
        <p14:creationId xmlns:p14="http://schemas.microsoft.com/office/powerpoint/2010/main" val="3491317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010AA7-AC7C-9E09-C8D1-0602682149A1}"/>
              </a:ext>
            </a:extLst>
          </p:cNvPr>
          <p:cNvSpPr txBox="1"/>
          <p:nvPr/>
        </p:nvSpPr>
        <p:spPr>
          <a:xfrm>
            <a:off x="493059" y="331694"/>
            <a:ext cx="10990729" cy="2046714"/>
          </a:xfrm>
          <a:prstGeom prst="rect">
            <a:avLst/>
          </a:prstGeom>
          <a:noFill/>
        </p:spPr>
        <p:txBody>
          <a:bodyPr wrap="square">
            <a:spAutoFit/>
          </a:bodyPr>
          <a:lstStyle/>
          <a:p>
            <a:pPr algn="ctr"/>
            <a:r>
              <a:rPr lang="en-US" sz="2400" b="1" i="0" u="sng" dirty="0">
                <a:effectLst/>
              </a:rPr>
              <a:t>Three schema Architecture</a:t>
            </a:r>
          </a:p>
          <a:p>
            <a:pPr algn="just"/>
            <a:endParaRPr lang="en-US" sz="2000" b="1" i="0" dirty="0">
              <a:effectLst/>
            </a:endParaRPr>
          </a:p>
          <a:p>
            <a:pPr algn="just">
              <a:buFont typeface="Arial" panose="020B0604020202020204" pitchFamily="34" charset="0"/>
              <a:buChar char="•"/>
            </a:pPr>
            <a:r>
              <a:rPr lang="en-US" b="0" i="0" dirty="0">
                <a:solidFill>
                  <a:srgbClr val="000000"/>
                </a:solidFill>
                <a:effectLst/>
              </a:rPr>
              <a:t>The three schema architecture is also called ANSI/SPARC architecture or three-level architecture.</a:t>
            </a:r>
          </a:p>
          <a:p>
            <a:pPr algn="just">
              <a:buFont typeface="Arial" panose="020B0604020202020204" pitchFamily="34" charset="0"/>
              <a:buChar char="•"/>
            </a:pPr>
            <a:r>
              <a:rPr lang="en-US" b="0" i="0" dirty="0">
                <a:solidFill>
                  <a:srgbClr val="000000"/>
                </a:solidFill>
                <a:effectLst/>
              </a:rPr>
              <a:t>This framework is used to describe the structure of a specific database system.</a:t>
            </a:r>
          </a:p>
          <a:p>
            <a:pPr algn="just">
              <a:buFont typeface="Arial" panose="020B0604020202020204" pitchFamily="34" charset="0"/>
              <a:buChar char="•"/>
            </a:pPr>
            <a:r>
              <a:rPr lang="en-US" b="0" i="0" dirty="0">
                <a:solidFill>
                  <a:srgbClr val="000000"/>
                </a:solidFill>
                <a:effectLst/>
              </a:rPr>
              <a:t>The three schema architecture is also used to separate the user applications and physical database.</a:t>
            </a:r>
          </a:p>
          <a:p>
            <a:pPr algn="just">
              <a:buFont typeface="Arial" panose="020B0604020202020204" pitchFamily="34" charset="0"/>
              <a:buChar char="•"/>
            </a:pPr>
            <a:r>
              <a:rPr lang="en-US" b="0" i="0" dirty="0">
                <a:solidFill>
                  <a:srgbClr val="000000"/>
                </a:solidFill>
                <a:effectLst/>
              </a:rPr>
              <a:t>The three schema architecture contains three-levels. It breaks the database down into three different categories.</a:t>
            </a:r>
          </a:p>
          <a:p>
            <a:pPr algn="just"/>
            <a:endParaRPr lang="en-US" sz="1100" dirty="0">
              <a:solidFill>
                <a:srgbClr val="000000"/>
              </a:solidFill>
            </a:endParaRPr>
          </a:p>
        </p:txBody>
      </p:sp>
      <p:pic>
        <p:nvPicPr>
          <p:cNvPr id="2050" name="Picture 2" descr="DBMS Three schema Architecture">
            <a:extLst>
              <a:ext uri="{FF2B5EF4-FFF2-40B4-BE49-F238E27FC236}">
                <a16:creationId xmlns:a16="http://schemas.microsoft.com/office/drawing/2014/main" id="{052218CA-EB55-D534-74D7-D042DC714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860" y="2250141"/>
            <a:ext cx="5943600" cy="401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156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48D5CD-9192-ABBE-3B38-158847245C33}"/>
              </a:ext>
            </a:extLst>
          </p:cNvPr>
          <p:cNvSpPr txBox="1"/>
          <p:nvPr/>
        </p:nvSpPr>
        <p:spPr>
          <a:xfrm>
            <a:off x="699246" y="522692"/>
            <a:ext cx="9995647" cy="1754326"/>
          </a:xfrm>
          <a:prstGeom prst="rect">
            <a:avLst/>
          </a:prstGeom>
          <a:noFill/>
        </p:spPr>
        <p:txBody>
          <a:bodyPr wrap="square">
            <a:spAutoFit/>
          </a:bodyPr>
          <a:lstStyle/>
          <a:p>
            <a:pPr algn="just">
              <a:buFont typeface="Arial" panose="020B0604020202020204" pitchFamily="34" charset="0"/>
              <a:buChar char="•"/>
            </a:pPr>
            <a:r>
              <a:rPr lang="en-US" b="0" i="0" dirty="0">
                <a:solidFill>
                  <a:srgbClr val="000000"/>
                </a:solidFill>
                <a:effectLst/>
              </a:rPr>
              <a:t>It shows the DBMS architecture.</a:t>
            </a:r>
          </a:p>
          <a:p>
            <a:pPr algn="just">
              <a:buFont typeface="Arial" panose="020B0604020202020204" pitchFamily="34" charset="0"/>
              <a:buChar char="•"/>
            </a:pPr>
            <a:r>
              <a:rPr lang="en-US" b="0" i="0" dirty="0">
                <a:solidFill>
                  <a:srgbClr val="000000"/>
                </a:solidFill>
                <a:effectLst/>
              </a:rPr>
              <a:t>Mapping is used to transform the request and response between various database levels of architecture.</a:t>
            </a:r>
          </a:p>
          <a:p>
            <a:pPr algn="just">
              <a:buFont typeface="Arial" panose="020B0604020202020204" pitchFamily="34" charset="0"/>
              <a:buChar char="•"/>
            </a:pPr>
            <a:r>
              <a:rPr lang="en-US" b="0" i="0" dirty="0">
                <a:solidFill>
                  <a:srgbClr val="000000"/>
                </a:solidFill>
                <a:effectLst/>
              </a:rPr>
              <a:t>Mapping is not good for small DBMS because it takes more time.</a:t>
            </a:r>
          </a:p>
          <a:p>
            <a:pPr algn="just">
              <a:buFont typeface="Arial" panose="020B0604020202020204" pitchFamily="34" charset="0"/>
              <a:buChar char="•"/>
            </a:pPr>
            <a:r>
              <a:rPr lang="en-US" b="0" i="0" dirty="0">
                <a:solidFill>
                  <a:srgbClr val="000000"/>
                </a:solidFill>
                <a:effectLst/>
              </a:rPr>
              <a:t>In External / Conceptual mapping, it is necessary to transform the request from external level to conceptual schema.</a:t>
            </a:r>
          </a:p>
          <a:p>
            <a:pPr algn="just">
              <a:buFont typeface="Arial" panose="020B0604020202020204" pitchFamily="34" charset="0"/>
              <a:buChar char="•"/>
            </a:pPr>
            <a:r>
              <a:rPr lang="en-US" b="0" i="0" dirty="0">
                <a:solidFill>
                  <a:srgbClr val="000000"/>
                </a:solidFill>
                <a:effectLst/>
              </a:rPr>
              <a:t>In Conceptual / Internal mapping, DBMS transform the request from the conceptual to internal level.</a:t>
            </a:r>
          </a:p>
        </p:txBody>
      </p:sp>
      <p:sp>
        <p:nvSpPr>
          <p:cNvPr id="5" name="TextBox 4">
            <a:extLst>
              <a:ext uri="{FF2B5EF4-FFF2-40B4-BE49-F238E27FC236}">
                <a16:creationId xmlns:a16="http://schemas.microsoft.com/office/drawing/2014/main" id="{43EB04F1-A2B2-0304-925A-3683AF056047}"/>
              </a:ext>
            </a:extLst>
          </p:cNvPr>
          <p:cNvSpPr txBox="1"/>
          <p:nvPr/>
        </p:nvSpPr>
        <p:spPr>
          <a:xfrm>
            <a:off x="699245" y="2528971"/>
            <a:ext cx="9995647" cy="923330"/>
          </a:xfrm>
          <a:prstGeom prst="rect">
            <a:avLst/>
          </a:prstGeom>
          <a:noFill/>
        </p:spPr>
        <p:txBody>
          <a:bodyPr wrap="square">
            <a:spAutoFit/>
          </a:bodyPr>
          <a:lstStyle/>
          <a:p>
            <a:r>
              <a:rPr lang="en-US" b="0" i="0" dirty="0">
                <a:solidFill>
                  <a:srgbClr val="333333"/>
                </a:solidFill>
                <a:effectLst/>
                <a:latin typeface="inter-regular"/>
              </a:rPr>
              <a:t>The main objective of three level architecture is to enable multiple users to access the same data with a personalized view while storing the underlying data only once. Thus it separates the user's view from the physical structure of the database</a:t>
            </a:r>
            <a:endParaRPr lang="en-CA" dirty="0"/>
          </a:p>
        </p:txBody>
      </p:sp>
      <p:sp>
        <p:nvSpPr>
          <p:cNvPr id="8" name="TextBox 7">
            <a:extLst>
              <a:ext uri="{FF2B5EF4-FFF2-40B4-BE49-F238E27FC236}">
                <a16:creationId xmlns:a16="http://schemas.microsoft.com/office/drawing/2014/main" id="{81883C74-EB63-BBF6-26FA-90EAE999042C}"/>
              </a:ext>
            </a:extLst>
          </p:cNvPr>
          <p:cNvSpPr txBox="1"/>
          <p:nvPr/>
        </p:nvSpPr>
        <p:spPr>
          <a:xfrm>
            <a:off x="699245" y="3519588"/>
            <a:ext cx="6096000" cy="369332"/>
          </a:xfrm>
          <a:prstGeom prst="rect">
            <a:avLst/>
          </a:prstGeom>
          <a:noFill/>
        </p:spPr>
        <p:txBody>
          <a:bodyPr wrap="square">
            <a:spAutoFit/>
          </a:bodyPr>
          <a:lstStyle/>
          <a:p>
            <a:pPr algn="just"/>
            <a:r>
              <a:rPr lang="en-CA" b="1" i="0" dirty="0">
                <a:effectLst/>
              </a:rPr>
              <a:t>1. Internal Level:</a:t>
            </a:r>
          </a:p>
        </p:txBody>
      </p:sp>
      <p:pic>
        <p:nvPicPr>
          <p:cNvPr id="3076" name="Picture 4" descr="DBMS Three schema Architecture">
            <a:extLst>
              <a:ext uri="{FF2B5EF4-FFF2-40B4-BE49-F238E27FC236}">
                <a16:creationId xmlns:a16="http://schemas.microsoft.com/office/drawing/2014/main" id="{C76944E1-0B29-7CD1-A672-F4B6EABB6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495" y="4077562"/>
            <a:ext cx="4286250" cy="1809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7796ECB-37D1-B138-4E5B-4C5EC22D395D}"/>
              </a:ext>
            </a:extLst>
          </p:cNvPr>
          <p:cNvSpPr txBox="1"/>
          <p:nvPr/>
        </p:nvSpPr>
        <p:spPr>
          <a:xfrm>
            <a:off x="699245" y="4077562"/>
            <a:ext cx="6884896" cy="2031325"/>
          </a:xfrm>
          <a:prstGeom prst="rect">
            <a:avLst/>
          </a:prstGeom>
          <a:noFill/>
        </p:spPr>
        <p:txBody>
          <a:bodyPr wrap="square">
            <a:spAutoFit/>
          </a:bodyPr>
          <a:lstStyle/>
          <a:p>
            <a:pPr algn="just">
              <a:buFont typeface="Arial" panose="020B0604020202020204" pitchFamily="34" charset="0"/>
              <a:buChar char="•"/>
            </a:pPr>
            <a:r>
              <a:rPr lang="en-US" b="0" i="0" dirty="0">
                <a:solidFill>
                  <a:srgbClr val="000000"/>
                </a:solidFill>
                <a:effectLst/>
              </a:rPr>
              <a:t>The internal level has an internal schema which describes the physical storage structure of the database.</a:t>
            </a:r>
          </a:p>
          <a:p>
            <a:pPr algn="just">
              <a:buFont typeface="Arial" panose="020B0604020202020204" pitchFamily="34" charset="0"/>
              <a:buChar char="•"/>
            </a:pPr>
            <a:r>
              <a:rPr lang="en-US" b="0" i="0" dirty="0">
                <a:solidFill>
                  <a:srgbClr val="000000"/>
                </a:solidFill>
                <a:effectLst/>
              </a:rPr>
              <a:t>The internal schema is also known as a physical schema.</a:t>
            </a:r>
          </a:p>
          <a:p>
            <a:pPr algn="just">
              <a:buFont typeface="Arial" panose="020B0604020202020204" pitchFamily="34" charset="0"/>
              <a:buChar char="•"/>
            </a:pPr>
            <a:r>
              <a:rPr lang="en-US" b="0" i="0" dirty="0">
                <a:solidFill>
                  <a:srgbClr val="000000"/>
                </a:solidFill>
                <a:effectLst/>
              </a:rPr>
              <a:t>It uses the physical data model. It is used to define that how the data will be stored in a block.</a:t>
            </a:r>
          </a:p>
          <a:p>
            <a:pPr algn="just">
              <a:buFont typeface="Arial" panose="020B0604020202020204" pitchFamily="34" charset="0"/>
              <a:buChar char="•"/>
            </a:pPr>
            <a:r>
              <a:rPr lang="en-US" b="0" i="0" dirty="0">
                <a:solidFill>
                  <a:srgbClr val="000000"/>
                </a:solidFill>
                <a:effectLst/>
              </a:rPr>
              <a:t>The physical level is used to describe complex low-level data structures in detail.</a:t>
            </a:r>
          </a:p>
        </p:txBody>
      </p:sp>
    </p:spTree>
    <p:extLst>
      <p:ext uri="{BB962C8B-B14F-4D97-AF65-F5344CB8AC3E}">
        <p14:creationId xmlns:p14="http://schemas.microsoft.com/office/powerpoint/2010/main" val="1057861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588DAA-E1F0-108B-9B17-E67BC49D5D64}"/>
              </a:ext>
            </a:extLst>
          </p:cNvPr>
          <p:cNvSpPr txBox="1"/>
          <p:nvPr/>
        </p:nvSpPr>
        <p:spPr>
          <a:xfrm>
            <a:off x="699247" y="223228"/>
            <a:ext cx="6096000" cy="369332"/>
          </a:xfrm>
          <a:prstGeom prst="rect">
            <a:avLst/>
          </a:prstGeom>
          <a:noFill/>
        </p:spPr>
        <p:txBody>
          <a:bodyPr wrap="square">
            <a:spAutoFit/>
          </a:bodyPr>
          <a:lstStyle/>
          <a:p>
            <a:pPr algn="just"/>
            <a:r>
              <a:rPr lang="en-CA" b="1" i="0" dirty="0">
                <a:effectLst/>
              </a:rPr>
              <a:t>2. Conceptual Level</a:t>
            </a:r>
          </a:p>
        </p:txBody>
      </p:sp>
      <p:sp>
        <p:nvSpPr>
          <p:cNvPr id="5" name="TextBox 4">
            <a:extLst>
              <a:ext uri="{FF2B5EF4-FFF2-40B4-BE49-F238E27FC236}">
                <a16:creationId xmlns:a16="http://schemas.microsoft.com/office/drawing/2014/main" id="{C4E9C69B-EFB7-CB81-E3AC-2CE46D48C7B6}"/>
              </a:ext>
            </a:extLst>
          </p:cNvPr>
          <p:cNvSpPr txBox="1"/>
          <p:nvPr/>
        </p:nvSpPr>
        <p:spPr>
          <a:xfrm>
            <a:off x="680196" y="700137"/>
            <a:ext cx="7377953" cy="2308324"/>
          </a:xfrm>
          <a:prstGeom prst="rect">
            <a:avLst/>
          </a:prstGeom>
          <a:noFill/>
        </p:spPr>
        <p:txBody>
          <a:bodyPr wrap="square">
            <a:spAutoFit/>
          </a:bodyPr>
          <a:lstStyle/>
          <a:p>
            <a:pPr algn="just">
              <a:buFont typeface="Arial" panose="020B0604020202020204" pitchFamily="34" charset="0"/>
              <a:buChar char="•"/>
            </a:pPr>
            <a:r>
              <a:rPr lang="en-US" b="0" i="0" dirty="0">
                <a:solidFill>
                  <a:srgbClr val="000000"/>
                </a:solidFill>
                <a:effectLst/>
              </a:rPr>
              <a:t>The conceptual schema describes the design of a database at the conceptual level. Conceptual level is also known as logical level.</a:t>
            </a:r>
          </a:p>
          <a:p>
            <a:pPr algn="just">
              <a:buFont typeface="Arial" panose="020B0604020202020204" pitchFamily="34" charset="0"/>
              <a:buChar char="•"/>
            </a:pPr>
            <a:r>
              <a:rPr lang="en-US" b="0" i="0" dirty="0">
                <a:solidFill>
                  <a:srgbClr val="000000"/>
                </a:solidFill>
                <a:effectLst/>
              </a:rPr>
              <a:t>The conceptual schema describes the structure of the whole database.</a:t>
            </a:r>
          </a:p>
          <a:p>
            <a:pPr algn="just">
              <a:buFont typeface="Arial" panose="020B0604020202020204" pitchFamily="34" charset="0"/>
              <a:buChar char="•"/>
            </a:pPr>
            <a:r>
              <a:rPr lang="en-US" b="0" i="0" dirty="0">
                <a:solidFill>
                  <a:srgbClr val="000000"/>
                </a:solidFill>
                <a:effectLst/>
              </a:rPr>
              <a:t>The conceptual level describes what data are to be stored in the database and also describes what relationship exists among those data.</a:t>
            </a:r>
          </a:p>
          <a:p>
            <a:pPr algn="just">
              <a:buFont typeface="Arial" panose="020B0604020202020204" pitchFamily="34" charset="0"/>
              <a:buChar char="•"/>
            </a:pPr>
            <a:r>
              <a:rPr lang="en-US" b="0" i="0" dirty="0">
                <a:solidFill>
                  <a:srgbClr val="000000"/>
                </a:solidFill>
                <a:effectLst/>
              </a:rPr>
              <a:t>In the conceptual level, internal details such as an implementation of the data structure are hidden.</a:t>
            </a:r>
          </a:p>
          <a:p>
            <a:pPr algn="just">
              <a:buFont typeface="Arial" panose="020B0604020202020204" pitchFamily="34" charset="0"/>
              <a:buChar char="•"/>
            </a:pPr>
            <a:r>
              <a:rPr lang="en-US" b="0" i="0" dirty="0">
                <a:solidFill>
                  <a:srgbClr val="000000"/>
                </a:solidFill>
                <a:effectLst/>
              </a:rPr>
              <a:t>Programmers and database administrators work at this level.</a:t>
            </a:r>
          </a:p>
        </p:txBody>
      </p:sp>
      <p:pic>
        <p:nvPicPr>
          <p:cNvPr id="4098" name="Picture 2" descr="DBMS Three schema Architecture">
            <a:extLst>
              <a:ext uri="{FF2B5EF4-FFF2-40B4-BE49-F238E27FC236}">
                <a16:creationId xmlns:a16="http://schemas.microsoft.com/office/drawing/2014/main" id="{A86646DF-49BC-C349-8B8A-2A824E74C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8149" y="407894"/>
            <a:ext cx="4286250" cy="1981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966F1FA-5896-4549-8ADB-785A9153832E}"/>
              </a:ext>
            </a:extLst>
          </p:cNvPr>
          <p:cNvSpPr txBox="1"/>
          <p:nvPr/>
        </p:nvSpPr>
        <p:spPr>
          <a:xfrm>
            <a:off x="680196" y="3116038"/>
            <a:ext cx="6172200" cy="369332"/>
          </a:xfrm>
          <a:prstGeom prst="rect">
            <a:avLst/>
          </a:prstGeom>
          <a:noFill/>
        </p:spPr>
        <p:txBody>
          <a:bodyPr wrap="square">
            <a:spAutoFit/>
          </a:bodyPr>
          <a:lstStyle/>
          <a:p>
            <a:pPr algn="just"/>
            <a:r>
              <a:rPr lang="en-CA" b="1" i="0" dirty="0">
                <a:effectLst/>
              </a:rPr>
              <a:t>3. External Level</a:t>
            </a:r>
          </a:p>
        </p:txBody>
      </p:sp>
      <p:pic>
        <p:nvPicPr>
          <p:cNvPr id="4100" name="Picture 4" descr="DBMS Three schema Architecture">
            <a:extLst>
              <a:ext uri="{FF2B5EF4-FFF2-40B4-BE49-F238E27FC236}">
                <a16:creationId xmlns:a16="http://schemas.microsoft.com/office/drawing/2014/main" id="{BC5E220C-E42D-909A-EB58-75B47BC3C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86" y="3643142"/>
            <a:ext cx="8572500" cy="590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0CF5574-1E73-DC43-DB0F-5222039136FC}"/>
              </a:ext>
            </a:extLst>
          </p:cNvPr>
          <p:cNvSpPr txBox="1"/>
          <p:nvPr/>
        </p:nvSpPr>
        <p:spPr>
          <a:xfrm>
            <a:off x="742950" y="4391465"/>
            <a:ext cx="8382000" cy="1754326"/>
          </a:xfrm>
          <a:prstGeom prst="rect">
            <a:avLst/>
          </a:prstGeom>
          <a:noFill/>
        </p:spPr>
        <p:txBody>
          <a:bodyPr wrap="square">
            <a:spAutoFit/>
          </a:bodyPr>
          <a:lstStyle/>
          <a:p>
            <a:pPr algn="just">
              <a:buFont typeface="Arial" panose="020B0604020202020204" pitchFamily="34" charset="0"/>
              <a:buChar char="•"/>
            </a:pPr>
            <a:r>
              <a:rPr lang="en-US" b="0" i="0" dirty="0">
                <a:solidFill>
                  <a:srgbClr val="000000"/>
                </a:solidFill>
                <a:effectLst/>
              </a:rPr>
              <a:t>At the external level, a database contains several schemas that sometimes called as subschema. The subschema is used to describe the different view of the database.</a:t>
            </a:r>
          </a:p>
          <a:p>
            <a:pPr algn="just">
              <a:buFont typeface="Arial" panose="020B0604020202020204" pitchFamily="34" charset="0"/>
              <a:buChar char="•"/>
            </a:pPr>
            <a:r>
              <a:rPr lang="en-US" b="0" i="0" dirty="0">
                <a:solidFill>
                  <a:srgbClr val="000000"/>
                </a:solidFill>
                <a:effectLst/>
              </a:rPr>
              <a:t>An external schema is also known as view schema.</a:t>
            </a:r>
          </a:p>
          <a:p>
            <a:pPr algn="just">
              <a:buFont typeface="Arial" panose="020B0604020202020204" pitchFamily="34" charset="0"/>
              <a:buChar char="•"/>
            </a:pPr>
            <a:r>
              <a:rPr lang="en-US" b="0" i="0" dirty="0">
                <a:solidFill>
                  <a:srgbClr val="000000"/>
                </a:solidFill>
                <a:effectLst/>
              </a:rPr>
              <a:t>Each view schema describes the database part that a particular user group is interested and hides the remaining database from that user group.</a:t>
            </a:r>
          </a:p>
          <a:p>
            <a:pPr algn="just">
              <a:buFont typeface="Arial" panose="020B0604020202020204" pitchFamily="34" charset="0"/>
              <a:buChar char="•"/>
            </a:pPr>
            <a:r>
              <a:rPr lang="en-US" b="0" i="0" dirty="0">
                <a:solidFill>
                  <a:srgbClr val="000000"/>
                </a:solidFill>
                <a:effectLst/>
              </a:rPr>
              <a:t>The view schema describes the end user interaction with database systems.</a:t>
            </a:r>
          </a:p>
        </p:txBody>
      </p:sp>
    </p:spTree>
    <p:extLst>
      <p:ext uri="{BB962C8B-B14F-4D97-AF65-F5344CB8AC3E}">
        <p14:creationId xmlns:p14="http://schemas.microsoft.com/office/powerpoint/2010/main" val="1770781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D935B1-0B8F-EA8D-E82F-C89028199733}"/>
              </a:ext>
            </a:extLst>
          </p:cNvPr>
          <p:cNvSpPr txBox="1"/>
          <p:nvPr/>
        </p:nvSpPr>
        <p:spPr>
          <a:xfrm>
            <a:off x="600635" y="349625"/>
            <a:ext cx="10587318" cy="3046988"/>
          </a:xfrm>
          <a:prstGeom prst="rect">
            <a:avLst/>
          </a:prstGeom>
          <a:noFill/>
        </p:spPr>
        <p:txBody>
          <a:bodyPr wrap="square">
            <a:spAutoFit/>
          </a:bodyPr>
          <a:lstStyle/>
          <a:p>
            <a:pPr algn="ctr"/>
            <a:r>
              <a:rPr lang="en-US" sz="2800" b="1" i="0" u="sng" dirty="0">
                <a:effectLst/>
              </a:rPr>
              <a:t>ER Model</a:t>
            </a:r>
          </a:p>
          <a:p>
            <a:pPr algn="just"/>
            <a:endParaRPr lang="en-US" sz="1600" b="1" i="0" dirty="0">
              <a:effectLst/>
            </a:endParaRPr>
          </a:p>
          <a:p>
            <a:pPr algn="just">
              <a:buFont typeface="Arial" panose="020B0604020202020204" pitchFamily="34" charset="0"/>
              <a:buChar char="•"/>
            </a:pPr>
            <a:r>
              <a:rPr lang="en-US" b="0" i="0" dirty="0">
                <a:solidFill>
                  <a:srgbClr val="000000"/>
                </a:solidFill>
                <a:effectLst/>
              </a:rPr>
              <a:t>ER model stands for an Entity-Relationship model. It is a high-level data model. This model is used to define the data elements and relationship for a specified system.</a:t>
            </a:r>
          </a:p>
          <a:p>
            <a:pPr algn="just">
              <a:buFont typeface="Arial" panose="020B0604020202020204" pitchFamily="34" charset="0"/>
              <a:buChar char="•"/>
            </a:pPr>
            <a:r>
              <a:rPr lang="en-US" b="0" i="0" dirty="0">
                <a:solidFill>
                  <a:srgbClr val="000000"/>
                </a:solidFill>
                <a:effectLst/>
              </a:rPr>
              <a:t>It develops a conceptual design for the database. It also develops a very simple and easy to design view of data.</a:t>
            </a:r>
          </a:p>
          <a:p>
            <a:pPr algn="just">
              <a:buFont typeface="Arial" panose="020B0604020202020204" pitchFamily="34" charset="0"/>
              <a:buChar char="•"/>
            </a:pPr>
            <a:r>
              <a:rPr lang="en-US" b="0" i="0" dirty="0">
                <a:solidFill>
                  <a:srgbClr val="000000"/>
                </a:solidFill>
                <a:effectLst/>
              </a:rPr>
              <a:t>In ER modeling, the database structure is portrayed as a diagram called an entity-relationship diagram.</a:t>
            </a:r>
          </a:p>
          <a:p>
            <a:pPr algn="just"/>
            <a:r>
              <a:rPr lang="en-US" b="1" i="0" dirty="0">
                <a:solidFill>
                  <a:srgbClr val="333333"/>
                </a:solidFill>
                <a:effectLst/>
              </a:rPr>
              <a:t>For example,</a:t>
            </a:r>
            <a:r>
              <a:rPr lang="en-US" b="0" i="0" dirty="0">
                <a:solidFill>
                  <a:srgbClr val="333333"/>
                </a:solidFill>
                <a:effectLst/>
              </a:rPr>
              <a:t> Suppose we design a school database. In this database, the student will be an entity with attributes like address, name, id, age, etc. The address can be another entity with attributes like city, street name, pin code, etc. and there will be a relationship between them.</a:t>
            </a:r>
          </a:p>
        </p:txBody>
      </p:sp>
      <p:pic>
        <p:nvPicPr>
          <p:cNvPr id="5122" name="Picture 2" descr="DBMS ER model concept">
            <a:extLst>
              <a:ext uri="{FF2B5EF4-FFF2-40B4-BE49-F238E27FC236}">
                <a16:creationId xmlns:a16="http://schemas.microsoft.com/office/drawing/2014/main" id="{ADB77191-71DB-01AC-A0E2-395FEEB05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032" y="3396614"/>
            <a:ext cx="3848100" cy="286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534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E53BAB-2968-B556-244B-CB500FF6243D}"/>
              </a:ext>
            </a:extLst>
          </p:cNvPr>
          <p:cNvSpPr txBox="1"/>
          <p:nvPr/>
        </p:nvSpPr>
        <p:spPr>
          <a:xfrm>
            <a:off x="3460377" y="52086"/>
            <a:ext cx="6096000" cy="461665"/>
          </a:xfrm>
          <a:prstGeom prst="rect">
            <a:avLst/>
          </a:prstGeom>
          <a:noFill/>
        </p:spPr>
        <p:txBody>
          <a:bodyPr wrap="square">
            <a:spAutoFit/>
          </a:bodyPr>
          <a:lstStyle/>
          <a:p>
            <a:pPr algn="just"/>
            <a:r>
              <a:rPr lang="en-CA" sz="2400" b="1" i="0" dirty="0">
                <a:effectLst/>
              </a:rPr>
              <a:t>Component of ER Diagram</a:t>
            </a:r>
          </a:p>
        </p:txBody>
      </p:sp>
      <p:pic>
        <p:nvPicPr>
          <p:cNvPr id="6146" name="Picture 2" descr="DBMS ER model concept">
            <a:extLst>
              <a:ext uri="{FF2B5EF4-FFF2-40B4-BE49-F238E27FC236}">
                <a16:creationId xmlns:a16="http://schemas.microsoft.com/office/drawing/2014/main" id="{89C41E27-BCC7-261B-0989-62E5B2151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141" y="513751"/>
            <a:ext cx="6974541" cy="4138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8E416F-695E-3923-A5B9-3BD67238D681}"/>
              </a:ext>
            </a:extLst>
          </p:cNvPr>
          <p:cNvSpPr txBox="1"/>
          <p:nvPr/>
        </p:nvSpPr>
        <p:spPr>
          <a:xfrm>
            <a:off x="331695" y="4616300"/>
            <a:ext cx="11707906" cy="954107"/>
          </a:xfrm>
          <a:prstGeom prst="rect">
            <a:avLst/>
          </a:prstGeom>
          <a:noFill/>
        </p:spPr>
        <p:txBody>
          <a:bodyPr wrap="square">
            <a:spAutoFit/>
          </a:bodyPr>
          <a:lstStyle/>
          <a:p>
            <a:pPr algn="just"/>
            <a:r>
              <a:rPr lang="en-US" sz="2000" b="1" i="0" dirty="0">
                <a:effectLst/>
              </a:rPr>
              <a:t>1. Entity:</a:t>
            </a:r>
          </a:p>
          <a:p>
            <a:pPr algn="just"/>
            <a:r>
              <a:rPr lang="en-US" b="0" i="0" dirty="0">
                <a:solidFill>
                  <a:srgbClr val="333333"/>
                </a:solidFill>
                <a:effectLst/>
              </a:rPr>
              <a:t>An entity may be any object, class, person or place. In the ER diagram, an entity can be represented as rectangles.</a:t>
            </a:r>
          </a:p>
          <a:p>
            <a:pPr algn="just"/>
            <a:r>
              <a:rPr lang="en-US" b="0" i="0" dirty="0">
                <a:solidFill>
                  <a:srgbClr val="333333"/>
                </a:solidFill>
                <a:effectLst/>
              </a:rPr>
              <a:t>Consider an organization as an example- manager, product, employee, department etc. can be taken as an entity.</a:t>
            </a:r>
          </a:p>
        </p:txBody>
      </p:sp>
      <p:pic>
        <p:nvPicPr>
          <p:cNvPr id="6" name="Picture 2" descr="DBMS ER model concept">
            <a:extLst>
              <a:ext uri="{FF2B5EF4-FFF2-40B4-BE49-F238E27FC236}">
                <a16:creationId xmlns:a16="http://schemas.microsoft.com/office/drawing/2014/main" id="{DA8EB2B0-F68F-6A63-3267-6BDF69908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753" y="5534624"/>
            <a:ext cx="53911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04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7DDC91-3B5B-3ADC-51B8-3BCC32B2876E}"/>
              </a:ext>
            </a:extLst>
          </p:cNvPr>
          <p:cNvSpPr txBox="1"/>
          <p:nvPr/>
        </p:nvSpPr>
        <p:spPr>
          <a:xfrm>
            <a:off x="694763" y="510988"/>
            <a:ext cx="10748683" cy="1200329"/>
          </a:xfrm>
          <a:prstGeom prst="rect">
            <a:avLst/>
          </a:prstGeom>
          <a:noFill/>
        </p:spPr>
        <p:txBody>
          <a:bodyPr wrap="square">
            <a:spAutoFit/>
          </a:bodyPr>
          <a:lstStyle/>
          <a:p>
            <a:pPr algn="just"/>
            <a:r>
              <a:rPr lang="en-US" b="0" i="0" dirty="0">
                <a:solidFill>
                  <a:srgbClr val="333333"/>
                </a:solidFill>
                <a:effectLst/>
              </a:rPr>
              <a:t>An entity that depends on another entity called a </a:t>
            </a:r>
            <a:r>
              <a:rPr lang="en-US" b="1" i="0" dirty="0">
                <a:solidFill>
                  <a:srgbClr val="333333"/>
                </a:solidFill>
                <a:effectLst/>
              </a:rPr>
              <a:t>weak entity. </a:t>
            </a:r>
            <a:r>
              <a:rPr lang="en-US" b="0" i="0" dirty="0">
                <a:solidFill>
                  <a:srgbClr val="333333"/>
                </a:solidFill>
                <a:effectLst/>
              </a:rPr>
              <a:t>The weak entity doesn't contain any key attribute of its own. The weak entity is represented by a double rectangle.</a:t>
            </a:r>
          </a:p>
          <a:p>
            <a:r>
              <a:rPr lang="en-US" dirty="0"/>
              <a:t/>
            </a:r>
            <a:br>
              <a:rPr lang="en-US" dirty="0"/>
            </a:br>
            <a:endParaRPr lang="en-CA" dirty="0"/>
          </a:p>
        </p:txBody>
      </p:sp>
      <p:pic>
        <p:nvPicPr>
          <p:cNvPr id="7172" name="Picture 4" descr="DBMS ER model concept">
            <a:extLst>
              <a:ext uri="{FF2B5EF4-FFF2-40B4-BE49-F238E27FC236}">
                <a16:creationId xmlns:a16="http://schemas.microsoft.com/office/drawing/2014/main" id="{4A64BFFD-AF46-0694-EFC0-FF701B26D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423" y="1483382"/>
            <a:ext cx="3857625" cy="619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1E00E60-B2D4-F3AF-B575-93D553A889AC}"/>
              </a:ext>
            </a:extLst>
          </p:cNvPr>
          <p:cNvSpPr txBox="1"/>
          <p:nvPr/>
        </p:nvSpPr>
        <p:spPr>
          <a:xfrm>
            <a:off x="694763" y="2396827"/>
            <a:ext cx="10596283" cy="1415772"/>
          </a:xfrm>
          <a:prstGeom prst="rect">
            <a:avLst/>
          </a:prstGeom>
          <a:noFill/>
        </p:spPr>
        <p:txBody>
          <a:bodyPr wrap="square">
            <a:spAutoFit/>
          </a:bodyPr>
          <a:lstStyle/>
          <a:p>
            <a:pPr algn="l"/>
            <a:r>
              <a:rPr lang="en-US" b="1" i="0" u="sng" dirty="0">
                <a:effectLst/>
              </a:rPr>
              <a:t>Entity Set:</a:t>
            </a:r>
          </a:p>
          <a:p>
            <a:pPr algn="l"/>
            <a:endParaRPr lang="en-US" sz="1200" b="1" i="0" u="sng" dirty="0">
              <a:effectLst/>
            </a:endParaRPr>
          </a:p>
          <a:p>
            <a:pPr algn="l"/>
            <a:r>
              <a:rPr lang="en-US" b="0" i="0" dirty="0">
                <a:effectLst/>
              </a:rPr>
              <a:t>An entity set in DBMS is a set that collectively represents a group of entities of a similar type.</a:t>
            </a:r>
          </a:p>
          <a:p>
            <a:pPr algn="l"/>
            <a:r>
              <a:rPr lang="en-US" b="1" i="0" dirty="0">
                <a:effectLst/>
              </a:rPr>
              <a:t>For Example:</a:t>
            </a:r>
            <a:r>
              <a:rPr lang="en-US" b="0" i="0" dirty="0">
                <a:effectLst/>
              </a:rPr>
              <a:t> An entity set of cars, an entity set of bank accounts, etc. In DBMS, the whole table in the tabular representation of data is an entity set, while each row inside this table is an entity.</a:t>
            </a:r>
          </a:p>
        </p:txBody>
      </p:sp>
      <p:sp>
        <p:nvSpPr>
          <p:cNvPr id="11" name="TextBox 10">
            <a:extLst>
              <a:ext uri="{FF2B5EF4-FFF2-40B4-BE49-F238E27FC236}">
                <a16:creationId xmlns:a16="http://schemas.microsoft.com/office/drawing/2014/main" id="{6886DE47-DCEE-C28F-B26D-4930504401D4}"/>
              </a:ext>
            </a:extLst>
          </p:cNvPr>
          <p:cNvSpPr txBox="1"/>
          <p:nvPr/>
        </p:nvSpPr>
        <p:spPr>
          <a:xfrm>
            <a:off x="694762" y="3891476"/>
            <a:ext cx="9408461" cy="2585323"/>
          </a:xfrm>
          <a:prstGeom prst="rect">
            <a:avLst/>
          </a:prstGeom>
          <a:noFill/>
        </p:spPr>
        <p:txBody>
          <a:bodyPr wrap="square">
            <a:spAutoFit/>
          </a:bodyPr>
          <a:lstStyle/>
          <a:p>
            <a:pPr fontAlgn="base"/>
            <a:r>
              <a:rPr lang="en-US" b="1" u="sng" dirty="0">
                <a:effectLst/>
              </a:rPr>
              <a:t>Weak Entity Set-</a:t>
            </a:r>
            <a:endParaRPr lang="en-US" b="1" dirty="0">
              <a:effectLst/>
            </a:endParaRPr>
          </a:p>
          <a:p>
            <a:pPr fontAlgn="base"/>
            <a:r>
              <a:rPr lang="en-US" dirty="0">
                <a:effectLst/>
              </a:rPr>
              <a:t> </a:t>
            </a:r>
          </a:p>
          <a:p>
            <a:pPr fontAlgn="base">
              <a:buFont typeface="Arial" panose="020B0604020202020204" pitchFamily="34" charset="0"/>
              <a:buChar char="•"/>
            </a:pPr>
            <a:r>
              <a:rPr lang="en-US" b="0" i="0" dirty="0">
                <a:effectLst/>
              </a:rPr>
              <a:t>A weak entity set is an entity set that does not contain sufficient attributes to uniquely identify its entities.</a:t>
            </a:r>
          </a:p>
          <a:p>
            <a:pPr fontAlgn="base">
              <a:buFont typeface="Arial" panose="020B0604020202020204" pitchFamily="34" charset="0"/>
              <a:buChar char="•"/>
            </a:pPr>
            <a:r>
              <a:rPr lang="en-US" b="0" i="0" dirty="0">
                <a:effectLst/>
              </a:rPr>
              <a:t>In other words, a primary key does not exist for a weak entity set.</a:t>
            </a:r>
          </a:p>
          <a:p>
            <a:pPr fontAlgn="base">
              <a:buFont typeface="Arial" panose="020B0604020202020204" pitchFamily="34" charset="0"/>
              <a:buChar char="•"/>
            </a:pPr>
            <a:r>
              <a:rPr lang="en-US" b="0" i="0" dirty="0">
                <a:effectLst/>
              </a:rPr>
              <a:t>However, it contains a partial key called as a </a:t>
            </a:r>
            <a:r>
              <a:rPr lang="en-US" b="1" i="0" dirty="0">
                <a:effectLst/>
              </a:rPr>
              <a:t>discriminator.</a:t>
            </a:r>
            <a:endParaRPr lang="en-US" b="0" i="0" dirty="0">
              <a:effectLst/>
            </a:endParaRPr>
          </a:p>
          <a:p>
            <a:pPr fontAlgn="base">
              <a:buFont typeface="Arial" panose="020B0604020202020204" pitchFamily="34" charset="0"/>
              <a:buChar char="•"/>
            </a:pPr>
            <a:r>
              <a:rPr lang="en-US" b="0" i="0" dirty="0">
                <a:effectLst/>
              </a:rPr>
              <a:t>Discriminator can identify a group of entities from the entity set.</a:t>
            </a:r>
          </a:p>
          <a:p>
            <a:r>
              <a:rPr lang="en-US" dirty="0">
                <a:effectLst/>
              </a:rPr>
              <a:t/>
            </a:r>
            <a:br>
              <a:rPr lang="en-US" dirty="0">
                <a:effectLst/>
              </a:rPr>
            </a:br>
            <a:endParaRPr lang="en-CA" dirty="0"/>
          </a:p>
        </p:txBody>
      </p:sp>
    </p:spTree>
    <p:extLst>
      <p:ext uri="{BB962C8B-B14F-4D97-AF65-F5344CB8AC3E}">
        <p14:creationId xmlns:p14="http://schemas.microsoft.com/office/powerpoint/2010/main" val="2010541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BMS ER model concept">
            <a:extLst>
              <a:ext uri="{FF2B5EF4-FFF2-40B4-BE49-F238E27FC236}">
                <a16:creationId xmlns:a16="http://schemas.microsoft.com/office/drawing/2014/main" id="{DD6372A0-0A49-1322-9658-7E96C76C6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371" y="170609"/>
            <a:ext cx="3581400" cy="2733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B988B4-9C88-C469-7EA3-21C6ACDB60CC}"/>
              </a:ext>
            </a:extLst>
          </p:cNvPr>
          <p:cNvSpPr txBox="1"/>
          <p:nvPr/>
        </p:nvSpPr>
        <p:spPr>
          <a:xfrm>
            <a:off x="466165" y="4177273"/>
            <a:ext cx="6096000" cy="1200329"/>
          </a:xfrm>
          <a:prstGeom prst="rect">
            <a:avLst/>
          </a:prstGeom>
          <a:noFill/>
        </p:spPr>
        <p:txBody>
          <a:bodyPr wrap="square">
            <a:spAutoFit/>
          </a:bodyPr>
          <a:lstStyle/>
          <a:p>
            <a:pPr algn="just"/>
            <a:r>
              <a:rPr lang="en-US" b="1" i="0" dirty="0">
                <a:solidFill>
                  <a:srgbClr val="333333"/>
                </a:solidFill>
                <a:effectLst/>
              </a:rPr>
              <a:t>a. Key Attribute</a:t>
            </a:r>
            <a:endParaRPr lang="en-US" b="0" i="0" dirty="0">
              <a:solidFill>
                <a:srgbClr val="333333"/>
              </a:solidFill>
              <a:effectLst/>
            </a:endParaRPr>
          </a:p>
          <a:p>
            <a:pPr algn="just"/>
            <a:r>
              <a:rPr lang="en-US" b="0" i="0" dirty="0">
                <a:solidFill>
                  <a:srgbClr val="333333"/>
                </a:solidFill>
                <a:effectLst/>
              </a:rPr>
              <a:t>The key attribute is used to represent the main characteristics of an entity. It represents a primary key. The key attribute is represented by an ellipse with the text underlined.</a:t>
            </a:r>
          </a:p>
        </p:txBody>
      </p:sp>
      <p:pic>
        <p:nvPicPr>
          <p:cNvPr id="8196" name="Picture 4" descr="DBMS ER model concept">
            <a:extLst>
              <a:ext uri="{FF2B5EF4-FFF2-40B4-BE49-F238E27FC236}">
                <a16:creationId xmlns:a16="http://schemas.microsoft.com/office/drawing/2014/main" id="{81652D21-6EDB-9619-207F-2158B1101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371" y="3227575"/>
            <a:ext cx="3581400" cy="2733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DC92C3-A627-36FE-D97C-59C75432C493}"/>
              </a:ext>
            </a:extLst>
          </p:cNvPr>
          <p:cNvSpPr txBox="1"/>
          <p:nvPr/>
        </p:nvSpPr>
        <p:spPr>
          <a:xfrm>
            <a:off x="466165" y="397913"/>
            <a:ext cx="6096000" cy="1508105"/>
          </a:xfrm>
          <a:prstGeom prst="rect">
            <a:avLst/>
          </a:prstGeom>
          <a:noFill/>
        </p:spPr>
        <p:txBody>
          <a:bodyPr wrap="square">
            <a:spAutoFit/>
          </a:bodyPr>
          <a:lstStyle/>
          <a:p>
            <a:pPr algn="just"/>
            <a:r>
              <a:rPr lang="en-US" sz="2000" b="1" i="0" dirty="0">
                <a:effectLst/>
              </a:rPr>
              <a:t>2. Attribute</a:t>
            </a:r>
            <a:endParaRPr lang="en-US" b="1" i="0" dirty="0">
              <a:effectLst/>
            </a:endParaRPr>
          </a:p>
          <a:p>
            <a:pPr algn="just"/>
            <a:r>
              <a:rPr lang="en-US" b="0" i="0" dirty="0">
                <a:effectLst/>
              </a:rPr>
              <a:t>The attribute is used to describe the property of an entity. Eclipse is used to represent an attribute.</a:t>
            </a:r>
          </a:p>
          <a:p>
            <a:pPr algn="just"/>
            <a:r>
              <a:rPr lang="en-US" b="1" i="0" dirty="0">
                <a:effectLst/>
              </a:rPr>
              <a:t>For example,</a:t>
            </a:r>
            <a:r>
              <a:rPr lang="en-US" b="0" i="0" dirty="0">
                <a:effectLst/>
              </a:rPr>
              <a:t> id, age, contact number, name, etc. can be attributes of a student.</a:t>
            </a:r>
          </a:p>
        </p:txBody>
      </p:sp>
    </p:spTree>
    <p:extLst>
      <p:ext uri="{BB962C8B-B14F-4D97-AF65-F5344CB8AC3E}">
        <p14:creationId xmlns:p14="http://schemas.microsoft.com/office/powerpoint/2010/main" val="1140087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CE8942-94A7-5715-27AC-EC71547415D5}"/>
              </a:ext>
            </a:extLst>
          </p:cNvPr>
          <p:cNvSpPr txBox="1"/>
          <p:nvPr/>
        </p:nvSpPr>
        <p:spPr>
          <a:xfrm>
            <a:off x="475130" y="369385"/>
            <a:ext cx="6096000" cy="2031325"/>
          </a:xfrm>
          <a:prstGeom prst="rect">
            <a:avLst/>
          </a:prstGeom>
          <a:noFill/>
        </p:spPr>
        <p:txBody>
          <a:bodyPr wrap="square">
            <a:spAutoFit/>
          </a:bodyPr>
          <a:lstStyle/>
          <a:p>
            <a:pPr algn="just"/>
            <a:r>
              <a:rPr lang="en-US" b="1" i="0" dirty="0">
                <a:solidFill>
                  <a:srgbClr val="333333"/>
                </a:solidFill>
                <a:effectLst/>
              </a:rPr>
              <a:t>b. Composite Attribute</a:t>
            </a:r>
            <a:endParaRPr lang="en-US" b="0" i="0" dirty="0">
              <a:solidFill>
                <a:srgbClr val="333333"/>
              </a:solidFill>
              <a:effectLst/>
            </a:endParaRPr>
          </a:p>
          <a:p>
            <a:pPr algn="just"/>
            <a:r>
              <a:rPr lang="en-US" b="0" i="0" dirty="0">
                <a:solidFill>
                  <a:srgbClr val="333333"/>
                </a:solidFill>
                <a:effectLst/>
              </a:rPr>
              <a:t>An attribute that composed of many other attributes is known as a composite attribute. The composite attribute is represented by an ellipse, and those ellipses are connected with an ellipse.</a:t>
            </a:r>
          </a:p>
          <a:p>
            <a:r>
              <a:rPr lang="en-US" dirty="0"/>
              <a:t/>
            </a:r>
            <a:br>
              <a:rPr lang="en-US" dirty="0"/>
            </a:br>
            <a:endParaRPr lang="en-CA" dirty="0"/>
          </a:p>
        </p:txBody>
      </p:sp>
      <p:pic>
        <p:nvPicPr>
          <p:cNvPr id="9218" name="Picture 2" descr="DBMS ER model concept">
            <a:extLst>
              <a:ext uri="{FF2B5EF4-FFF2-40B4-BE49-F238E27FC236}">
                <a16:creationId xmlns:a16="http://schemas.microsoft.com/office/drawing/2014/main" id="{767544B7-CB60-C675-0124-55222507D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245" y="541525"/>
            <a:ext cx="4238625" cy="2314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B68D96-B1A9-C543-5A23-01AB9AB91029}"/>
              </a:ext>
            </a:extLst>
          </p:cNvPr>
          <p:cNvSpPr txBox="1"/>
          <p:nvPr/>
        </p:nvSpPr>
        <p:spPr>
          <a:xfrm>
            <a:off x="475130" y="3429000"/>
            <a:ext cx="6096000" cy="1754326"/>
          </a:xfrm>
          <a:prstGeom prst="rect">
            <a:avLst/>
          </a:prstGeom>
          <a:noFill/>
        </p:spPr>
        <p:txBody>
          <a:bodyPr wrap="square">
            <a:spAutoFit/>
          </a:bodyPr>
          <a:lstStyle/>
          <a:p>
            <a:pPr algn="just"/>
            <a:r>
              <a:rPr lang="en-US" b="1" i="0" dirty="0">
                <a:solidFill>
                  <a:srgbClr val="333333"/>
                </a:solidFill>
                <a:effectLst/>
                <a:latin typeface="inter-regular"/>
              </a:rPr>
              <a:t>c.</a:t>
            </a:r>
            <a:r>
              <a:rPr lang="en-CA" b="1" i="0" dirty="0">
                <a:solidFill>
                  <a:srgbClr val="333333"/>
                </a:solidFill>
                <a:effectLst/>
                <a:latin typeface="inter-bold"/>
              </a:rPr>
              <a:t> Multivalued Attribute</a:t>
            </a:r>
            <a:endParaRPr lang="en-US" b="0" i="0" dirty="0">
              <a:solidFill>
                <a:srgbClr val="333333"/>
              </a:solidFill>
              <a:effectLst/>
              <a:latin typeface="inter-regular"/>
            </a:endParaRPr>
          </a:p>
          <a:p>
            <a:pPr algn="just"/>
            <a:r>
              <a:rPr lang="en-US" b="0" i="0" dirty="0">
                <a:solidFill>
                  <a:srgbClr val="333333"/>
                </a:solidFill>
                <a:effectLst/>
                <a:latin typeface="inter-regular"/>
              </a:rPr>
              <a:t>An attribute can have more than one value. These attributes are known as a multivalued attribute. The double oval is used to represent multivalued attribute.</a:t>
            </a:r>
          </a:p>
          <a:p>
            <a:pPr algn="just"/>
            <a:r>
              <a:rPr lang="en-US" b="1" i="0" dirty="0">
                <a:solidFill>
                  <a:srgbClr val="333333"/>
                </a:solidFill>
                <a:effectLst/>
                <a:latin typeface="inter-bold"/>
              </a:rPr>
              <a:t>For example,</a:t>
            </a:r>
            <a:r>
              <a:rPr lang="en-US" b="0" i="0" dirty="0">
                <a:solidFill>
                  <a:srgbClr val="333333"/>
                </a:solidFill>
                <a:effectLst/>
                <a:latin typeface="inter-regular"/>
              </a:rPr>
              <a:t> a student can have more than one phone number.</a:t>
            </a:r>
          </a:p>
        </p:txBody>
      </p:sp>
      <p:pic>
        <p:nvPicPr>
          <p:cNvPr id="9220" name="Picture 4" descr="DBMS ER model concept">
            <a:extLst>
              <a:ext uri="{FF2B5EF4-FFF2-40B4-BE49-F238E27FC236}">
                <a16:creationId xmlns:a16="http://schemas.microsoft.com/office/drawing/2014/main" id="{BA6AED47-A911-E569-7FD3-F99E59EFA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5994" y="4001901"/>
            <a:ext cx="214312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117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DF33E0-479F-A49E-BA43-838F105346F7}"/>
              </a:ext>
            </a:extLst>
          </p:cNvPr>
          <p:cNvSpPr txBox="1"/>
          <p:nvPr/>
        </p:nvSpPr>
        <p:spPr>
          <a:xfrm>
            <a:off x="690282" y="561672"/>
            <a:ext cx="6096000" cy="1754326"/>
          </a:xfrm>
          <a:prstGeom prst="rect">
            <a:avLst/>
          </a:prstGeom>
          <a:noFill/>
        </p:spPr>
        <p:txBody>
          <a:bodyPr wrap="square">
            <a:spAutoFit/>
          </a:bodyPr>
          <a:lstStyle/>
          <a:p>
            <a:pPr algn="just"/>
            <a:r>
              <a:rPr lang="en-US" b="1" i="0" dirty="0">
                <a:solidFill>
                  <a:srgbClr val="333333"/>
                </a:solidFill>
                <a:effectLst/>
                <a:latin typeface="inter-bold"/>
              </a:rPr>
              <a:t>d. Derived Attribute</a:t>
            </a:r>
            <a:endParaRPr lang="en-US" b="0" i="0" dirty="0">
              <a:solidFill>
                <a:srgbClr val="333333"/>
              </a:solidFill>
              <a:effectLst/>
              <a:latin typeface="inter-regular"/>
            </a:endParaRPr>
          </a:p>
          <a:p>
            <a:pPr algn="just"/>
            <a:r>
              <a:rPr lang="en-US" b="0" i="0" dirty="0">
                <a:solidFill>
                  <a:srgbClr val="333333"/>
                </a:solidFill>
                <a:effectLst/>
                <a:latin typeface="inter-regular"/>
              </a:rPr>
              <a:t>An attribute that can be derived from other attribute is known as a derived attribute. It can be represented by a dashed ellipse.</a:t>
            </a:r>
          </a:p>
          <a:p>
            <a:pPr algn="just"/>
            <a:r>
              <a:rPr lang="en-US" b="1" i="0" dirty="0">
                <a:solidFill>
                  <a:srgbClr val="333333"/>
                </a:solidFill>
                <a:effectLst/>
                <a:latin typeface="inter-bold"/>
              </a:rPr>
              <a:t>For example,</a:t>
            </a:r>
            <a:r>
              <a:rPr lang="en-US" b="0" i="0" dirty="0">
                <a:solidFill>
                  <a:srgbClr val="333333"/>
                </a:solidFill>
                <a:effectLst/>
                <a:latin typeface="inter-regular"/>
              </a:rPr>
              <a:t> A person's age changes over time and can be derived from another attribute like Date of birth.</a:t>
            </a:r>
          </a:p>
        </p:txBody>
      </p:sp>
      <p:pic>
        <p:nvPicPr>
          <p:cNvPr id="10242" name="Picture 2" descr="DBMS ER model concept">
            <a:extLst>
              <a:ext uri="{FF2B5EF4-FFF2-40B4-BE49-F238E27FC236}">
                <a16:creationId xmlns:a16="http://schemas.microsoft.com/office/drawing/2014/main" id="{11A47B7F-6252-65C6-0373-79878BE32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653" y="220196"/>
            <a:ext cx="3381375" cy="2724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192AB4-27FD-3207-F207-E3CDC10E7DD8}"/>
              </a:ext>
            </a:extLst>
          </p:cNvPr>
          <p:cNvSpPr txBox="1"/>
          <p:nvPr/>
        </p:nvSpPr>
        <p:spPr>
          <a:xfrm>
            <a:off x="690282" y="3429000"/>
            <a:ext cx="6096000" cy="954107"/>
          </a:xfrm>
          <a:prstGeom prst="rect">
            <a:avLst/>
          </a:prstGeom>
          <a:noFill/>
        </p:spPr>
        <p:txBody>
          <a:bodyPr wrap="square">
            <a:spAutoFit/>
          </a:bodyPr>
          <a:lstStyle/>
          <a:p>
            <a:pPr algn="just"/>
            <a:r>
              <a:rPr lang="en-US" b="1" i="0" dirty="0">
                <a:effectLst/>
              </a:rPr>
              <a:t>3. </a:t>
            </a:r>
            <a:r>
              <a:rPr lang="en-US" sz="2000" b="1" i="0" dirty="0">
                <a:effectLst/>
              </a:rPr>
              <a:t>Relationship</a:t>
            </a:r>
          </a:p>
          <a:p>
            <a:pPr algn="just"/>
            <a:r>
              <a:rPr lang="en-US" b="0" i="0" dirty="0">
                <a:effectLst/>
              </a:rPr>
              <a:t>A relationship is used to describe the relation between entities. Diamond or rhombus is used to represent the relationship.</a:t>
            </a:r>
          </a:p>
        </p:txBody>
      </p:sp>
      <p:pic>
        <p:nvPicPr>
          <p:cNvPr id="10244" name="Picture 4" descr="DBMS ER model concept">
            <a:extLst>
              <a:ext uri="{FF2B5EF4-FFF2-40B4-BE49-F238E27FC236}">
                <a16:creationId xmlns:a16="http://schemas.microsoft.com/office/drawing/2014/main" id="{49C2B005-F01B-2E5D-4A4F-3745A5111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275" y="4769504"/>
            <a:ext cx="54006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597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5E418-C3AD-3122-2308-2C66B28D456A}"/>
              </a:ext>
            </a:extLst>
          </p:cNvPr>
          <p:cNvSpPr txBox="1"/>
          <p:nvPr/>
        </p:nvSpPr>
        <p:spPr>
          <a:xfrm>
            <a:off x="528918" y="353670"/>
            <a:ext cx="10219764" cy="2308324"/>
          </a:xfrm>
          <a:prstGeom prst="rect">
            <a:avLst/>
          </a:prstGeom>
          <a:noFill/>
        </p:spPr>
        <p:txBody>
          <a:bodyPr wrap="square">
            <a:spAutoFit/>
          </a:bodyPr>
          <a:lstStyle/>
          <a:p>
            <a:pPr algn="just"/>
            <a:r>
              <a:rPr lang="en-US" b="0" i="0" dirty="0">
                <a:solidFill>
                  <a:srgbClr val="333333"/>
                </a:solidFill>
                <a:effectLst/>
              </a:rPr>
              <a:t>Types of relationship are as follows:</a:t>
            </a:r>
          </a:p>
          <a:p>
            <a:pPr algn="just"/>
            <a:endParaRPr lang="en-US" b="0" i="0" dirty="0">
              <a:solidFill>
                <a:srgbClr val="333333"/>
              </a:solidFill>
              <a:effectLst/>
            </a:endParaRPr>
          </a:p>
          <a:p>
            <a:pPr marL="342900" indent="-342900" algn="just">
              <a:buAutoNum type="alphaLcPeriod"/>
            </a:pPr>
            <a:r>
              <a:rPr lang="en-US" b="1" i="0" dirty="0">
                <a:solidFill>
                  <a:srgbClr val="333333"/>
                </a:solidFill>
                <a:effectLst/>
              </a:rPr>
              <a:t>One-to-One Relationship:</a:t>
            </a:r>
          </a:p>
          <a:p>
            <a:pPr algn="just"/>
            <a:r>
              <a:rPr lang="en-US" b="0" i="0" dirty="0">
                <a:solidFill>
                  <a:srgbClr val="333333"/>
                </a:solidFill>
                <a:effectLst/>
              </a:rPr>
              <a:t>When only one instance of an entity is associated with the relationship, then it is known as one to one relationship.</a:t>
            </a:r>
          </a:p>
          <a:p>
            <a:pPr algn="just"/>
            <a:r>
              <a:rPr lang="en-US" b="1" i="0" dirty="0">
                <a:solidFill>
                  <a:srgbClr val="333333"/>
                </a:solidFill>
                <a:effectLst/>
              </a:rPr>
              <a:t>For example,</a:t>
            </a:r>
            <a:r>
              <a:rPr lang="en-US" b="0" i="0" dirty="0">
                <a:solidFill>
                  <a:srgbClr val="333333"/>
                </a:solidFill>
                <a:effectLst/>
              </a:rPr>
              <a:t> A female can marry to one male, and a male can marry to one female.</a:t>
            </a:r>
          </a:p>
          <a:p>
            <a:pPr algn="just"/>
            <a:endParaRPr lang="en-US" b="1" i="0" dirty="0">
              <a:solidFill>
                <a:srgbClr val="333333"/>
              </a:solidFill>
              <a:effectLst/>
            </a:endParaRPr>
          </a:p>
          <a:p>
            <a:pPr algn="just"/>
            <a:endParaRPr lang="en-US" b="0" i="0" dirty="0">
              <a:solidFill>
                <a:srgbClr val="333333"/>
              </a:solidFill>
              <a:effectLst/>
            </a:endParaRPr>
          </a:p>
        </p:txBody>
      </p:sp>
      <p:sp>
        <p:nvSpPr>
          <p:cNvPr id="9" name="TextBox 8">
            <a:extLst>
              <a:ext uri="{FF2B5EF4-FFF2-40B4-BE49-F238E27FC236}">
                <a16:creationId xmlns:a16="http://schemas.microsoft.com/office/drawing/2014/main" id="{CB79841C-A54C-54F8-C953-FA417EB002F8}"/>
              </a:ext>
            </a:extLst>
          </p:cNvPr>
          <p:cNvSpPr txBox="1"/>
          <p:nvPr/>
        </p:nvSpPr>
        <p:spPr>
          <a:xfrm>
            <a:off x="528918" y="3182191"/>
            <a:ext cx="10219764" cy="1200329"/>
          </a:xfrm>
          <a:prstGeom prst="rect">
            <a:avLst/>
          </a:prstGeom>
          <a:noFill/>
        </p:spPr>
        <p:txBody>
          <a:bodyPr wrap="square">
            <a:spAutoFit/>
          </a:bodyPr>
          <a:lstStyle/>
          <a:p>
            <a:pPr algn="just"/>
            <a:r>
              <a:rPr lang="en-US" b="1" i="0" dirty="0">
                <a:solidFill>
                  <a:srgbClr val="333333"/>
                </a:solidFill>
                <a:effectLst/>
              </a:rPr>
              <a:t>b. One-to-many relationship:</a:t>
            </a:r>
            <a:endParaRPr lang="en-US" b="0" i="0" dirty="0">
              <a:solidFill>
                <a:srgbClr val="333333"/>
              </a:solidFill>
              <a:effectLst/>
            </a:endParaRPr>
          </a:p>
          <a:p>
            <a:pPr algn="just"/>
            <a:r>
              <a:rPr lang="en-US" b="0" i="0" dirty="0">
                <a:solidFill>
                  <a:srgbClr val="333333"/>
                </a:solidFill>
                <a:effectLst/>
              </a:rPr>
              <a:t>When only one instance of the entity on the left, and more than one instance of an entity on the right associates with the relationship then this is known as a one-to-many relationship.</a:t>
            </a:r>
          </a:p>
          <a:p>
            <a:pPr algn="just"/>
            <a:r>
              <a:rPr lang="en-US" b="1" i="0" dirty="0">
                <a:solidFill>
                  <a:srgbClr val="333333"/>
                </a:solidFill>
                <a:effectLst/>
              </a:rPr>
              <a:t>For example,</a:t>
            </a:r>
            <a:r>
              <a:rPr lang="en-US" b="0" i="0" dirty="0">
                <a:solidFill>
                  <a:srgbClr val="333333"/>
                </a:solidFill>
                <a:effectLst/>
              </a:rPr>
              <a:t> Scientist can invent many inventions, but the invention is done by the only specific scientist.</a:t>
            </a:r>
          </a:p>
        </p:txBody>
      </p:sp>
      <p:pic>
        <p:nvPicPr>
          <p:cNvPr id="11268" name="Picture 4" descr="DBMS ER model concept">
            <a:extLst>
              <a:ext uri="{FF2B5EF4-FFF2-40B4-BE49-F238E27FC236}">
                <a16:creationId xmlns:a16="http://schemas.microsoft.com/office/drawing/2014/main" id="{5822D192-C426-8820-A8A9-B60DE59F7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205" y="2277316"/>
            <a:ext cx="5400675" cy="90487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BMS ER model concept">
            <a:extLst>
              <a:ext uri="{FF2B5EF4-FFF2-40B4-BE49-F238E27FC236}">
                <a16:creationId xmlns:a16="http://schemas.microsoft.com/office/drawing/2014/main" id="{3CD08849-5CAE-D989-2727-23DE887E8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205" y="4787434"/>
            <a:ext cx="54006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159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226922-FF98-AE26-FCC9-4AF432C7FBC2}"/>
              </a:ext>
            </a:extLst>
          </p:cNvPr>
          <p:cNvSpPr txBox="1"/>
          <p:nvPr/>
        </p:nvSpPr>
        <p:spPr>
          <a:xfrm>
            <a:off x="636493" y="526473"/>
            <a:ext cx="10114633" cy="5109091"/>
          </a:xfrm>
          <a:prstGeom prst="rect">
            <a:avLst/>
          </a:prstGeom>
          <a:noFill/>
        </p:spPr>
        <p:txBody>
          <a:bodyPr wrap="square">
            <a:spAutoFit/>
          </a:bodyPr>
          <a:lstStyle/>
          <a:p>
            <a:pPr algn="just"/>
            <a:r>
              <a:rPr lang="en-US" sz="2800" b="1" i="0" dirty="0">
                <a:effectLst/>
              </a:rPr>
              <a:t>Characteristics of </a:t>
            </a:r>
            <a:r>
              <a:rPr lang="en-US" sz="2800" b="1" i="0" dirty="0" smtClean="0">
                <a:effectLst/>
              </a:rPr>
              <a:t>DBMS</a:t>
            </a:r>
          </a:p>
          <a:p>
            <a:pPr algn="just"/>
            <a:endParaRPr lang="en-US" sz="2800" b="1" i="0" dirty="0">
              <a:effectLst/>
            </a:endParaRPr>
          </a:p>
          <a:p>
            <a:pPr algn="just">
              <a:buFont typeface="Arial" panose="020B0604020202020204" pitchFamily="34" charset="0"/>
              <a:buChar char="•"/>
            </a:pPr>
            <a:r>
              <a:rPr lang="en-US" b="0" i="0" dirty="0">
                <a:solidFill>
                  <a:srgbClr val="000000"/>
                </a:solidFill>
                <a:effectLst/>
                <a:latin typeface="inter-regular"/>
              </a:rPr>
              <a:t>It uses a digital repository established on a server to store and manage the information</a:t>
            </a:r>
            <a:r>
              <a:rPr lang="en-US" b="0" i="0" dirty="0" smtClean="0">
                <a:solidFill>
                  <a:srgbClr val="000000"/>
                </a:solidFill>
                <a:effectLst/>
                <a:latin typeface="inter-regular"/>
              </a:rPr>
              <a:t>.</a:t>
            </a:r>
          </a:p>
          <a:p>
            <a:pPr algn="just"/>
            <a:endParaRPr lang="en-US" b="0" i="0" dirty="0">
              <a:solidFill>
                <a:srgbClr val="000000"/>
              </a:solidFill>
              <a:effectLst/>
              <a:latin typeface="inter-regular"/>
            </a:endParaRPr>
          </a:p>
          <a:p>
            <a:pPr algn="just">
              <a:buFont typeface="Arial" panose="020B0604020202020204" pitchFamily="34" charset="0"/>
              <a:buChar char="•"/>
            </a:pPr>
            <a:r>
              <a:rPr lang="en-US" b="0" i="0" dirty="0">
                <a:solidFill>
                  <a:srgbClr val="000000"/>
                </a:solidFill>
                <a:effectLst/>
                <a:latin typeface="inter-regular"/>
              </a:rPr>
              <a:t>It can provide a clear and logical view of the process that manipulates data</a:t>
            </a:r>
            <a:r>
              <a:rPr lang="en-US" b="0" i="0" dirty="0" smtClean="0">
                <a:solidFill>
                  <a:srgbClr val="000000"/>
                </a:solidFill>
                <a:effectLst/>
                <a:latin typeface="inter-regular"/>
              </a:rPr>
              <a:t>.</a:t>
            </a:r>
          </a:p>
          <a:p>
            <a:pPr algn="just"/>
            <a:endParaRPr lang="en-US" b="0" i="0" dirty="0">
              <a:solidFill>
                <a:srgbClr val="000000"/>
              </a:solidFill>
              <a:effectLst/>
              <a:latin typeface="inter-regular"/>
            </a:endParaRPr>
          </a:p>
          <a:p>
            <a:pPr algn="just">
              <a:buFont typeface="Arial" panose="020B0604020202020204" pitchFamily="34" charset="0"/>
              <a:buChar char="•"/>
            </a:pPr>
            <a:r>
              <a:rPr lang="en-US" b="0" i="0" dirty="0">
                <a:solidFill>
                  <a:srgbClr val="000000"/>
                </a:solidFill>
                <a:effectLst/>
                <a:latin typeface="inter-regular"/>
              </a:rPr>
              <a:t>DBMS contains automatic backup and recovery procedures</a:t>
            </a:r>
            <a:r>
              <a:rPr lang="en-US" b="0" i="0" dirty="0" smtClean="0">
                <a:solidFill>
                  <a:srgbClr val="000000"/>
                </a:solidFill>
                <a:effectLst/>
                <a:latin typeface="inter-regular"/>
              </a:rPr>
              <a:t>.</a:t>
            </a:r>
          </a:p>
          <a:p>
            <a:pPr algn="just"/>
            <a:endParaRPr lang="en-US" b="0" i="0" dirty="0">
              <a:solidFill>
                <a:srgbClr val="000000"/>
              </a:solidFill>
              <a:effectLst/>
              <a:latin typeface="inter-regular"/>
            </a:endParaRPr>
          </a:p>
          <a:p>
            <a:pPr algn="just">
              <a:buFont typeface="Arial" panose="020B0604020202020204" pitchFamily="34" charset="0"/>
              <a:buChar char="•"/>
            </a:pPr>
            <a:r>
              <a:rPr lang="en-US" b="0" i="0" dirty="0">
                <a:solidFill>
                  <a:srgbClr val="000000"/>
                </a:solidFill>
                <a:effectLst/>
                <a:latin typeface="inter-regular"/>
              </a:rPr>
              <a:t>It contains ACID properties which maintain data in a healthy state in case of failure</a:t>
            </a:r>
            <a:r>
              <a:rPr lang="en-US" b="0" i="0" dirty="0" smtClean="0">
                <a:solidFill>
                  <a:srgbClr val="000000"/>
                </a:solidFill>
                <a:effectLst/>
                <a:latin typeface="inter-regular"/>
              </a:rPr>
              <a:t>.</a:t>
            </a:r>
          </a:p>
          <a:p>
            <a:pPr algn="just"/>
            <a:endParaRPr lang="en-US" b="0" i="0" dirty="0">
              <a:solidFill>
                <a:srgbClr val="000000"/>
              </a:solidFill>
              <a:effectLst/>
              <a:latin typeface="inter-regular"/>
            </a:endParaRPr>
          </a:p>
          <a:p>
            <a:pPr algn="just">
              <a:buFont typeface="Arial" panose="020B0604020202020204" pitchFamily="34" charset="0"/>
              <a:buChar char="•"/>
            </a:pPr>
            <a:r>
              <a:rPr lang="en-US" b="0" i="0" dirty="0">
                <a:solidFill>
                  <a:srgbClr val="000000"/>
                </a:solidFill>
                <a:effectLst/>
                <a:latin typeface="inter-regular"/>
              </a:rPr>
              <a:t>It can reduce the complex relationship between data</a:t>
            </a:r>
            <a:r>
              <a:rPr lang="en-US" b="0" i="0" dirty="0" smtClean="0">
                <a:solidFill>
                  <a:srgbClr val="000000"/>
                </a:solidFill>
                <a:effectLst/>
                <a:latin typeface="inter-regular"/>
              </a:rPr>
              <a:t>.</a:t>
            </a:r>
          </a:p>
          <a:p>
            <a:pPr algn="just"/>
            <a:endParaRPr lang="en-US" b="0" i="0" dirty="0">
              <a:solidFill>
                <a:srgbClr val="000000"/>
              </a:solidFill>
              <a:effectLst/>
              <a:latin typeface="inter-regular"/>
            </a:endParaRPr>
          </a:p>
          <a:p>
            <a:pPr algn="just">
              <a:buFont typeface="Arial" panose="020B0604020202020204" pitchFamily="34" charset="0"/>
              <a:buChar char="•"/>
            </a:pPr>
            <a:r>
              <a:rPr lang="en-US" b="0" i="0" dirty="0">
                <a:solidFill>
                  <a:srgbClr val="000000"/>
                </a:solidFill>
                <a:effectLst/>
                <a:latin typeface="inter-regular"/>
              </a:rPr>
              <a:t>It is used to support manipulation and processing of data</a:t>
            </a:r>
            <a:r>
              <a:rPr lang="en-US" b="0" i="0" dirty="0" smtClean="0">
                <a:solidFill>
                  <a:srgbClr val="000000"/>
                </a:solidFill>
                <a:effectLst/>
                <a:latin typeface="inter-regular"/>
              </a:rPr>
              <a:t>.</a:t>
            </a:r>
          </a:p>
          <a:p>
            <a:pPr algn="just"/>
            <a:endParaRPr lang="en-US" b="0" i="0" dirty="0">
              <a:solidFill>
                <a:srgbClr val="000000"/>
              </a:solidFill>
              <a:effectLst/>
              <a:latin typeface="inter-regular"/>
            </a:endParaRPr>
          </a:p>
          <a:p>
            <a:pPr algn="just">
              <a:buFont typeface="Arial" panose="020B0604020202020204" pitchFamily="34" charset="0"/>
              <a:buChar char="•"/>
            </a:pPr>
            <a:r>
              <a:rPr lang="en-US" b="0" i="0" dirty="0">
                <a:solidFill>
                  <a:srgbClr val="000000"/>
                </a:solidFill>
                <a:effectLst/>
                <a:latin typeface="inter-regular"/>
              </a:rPr>
              <a:t>It is used to provide security of data</a:t>
            </a:r>
            <a:r>
              <a:rPr lang="en-US" b="0" i="0" dirty="0" smtClean="0">
                <a:solidFill>
                  <a:srgbClr val="000000"/>
                </a:solidFill>
                <a:effectLst/>
                <a:latin typeface="inter-regular"/>
              </a:rPr>
              <a:t>.</a:t>
            </a:r>
          </a:p>
          <a:p>
            <a:pPr algn="just"/>
            <a:endParaRPr lang="en-US" b="0" i="0" dirty="0">
              <a:solidFill>
                <a:srgbClr val="000000"/>
              </a:solidFill>
              <a:effectLst/>
              <a:latin typeface="inter-regular"/>
            </a:endParaRPr>
          </a:p>
          <a:p>
            <a:pPr algn="just">
              <a:buFont typeface="Arial" panose="020B0604020202020204" pitchFamily="34" charset="0"/>
              <a:buChar char="•"/>
            </a:pPr>
            <a:r>
              <a:rPr lang="en-US" b="0" i="0" dirty="0">
                <a:solidFill>
                  <a:srgbClr val="000000"/>
                </a:solidFill>
                <a:effectLst/>
                <a:latin typeface="inter-regular"/>
              </a:rPr>
              <a:t>It can view the database from different viewpoints according to the requirements of the user.</a:t>
            </a:r>
          </a:p>
        </p:txBody>
      </p:sp>
    </p:spTree>
    <p:extLst>
      <p:ext uri="{BB962C8B-B14F-4D97-AF65-F5344CB8AC3E}">
        <p14:creationId xmlns:p14="http://schemas.microsoft.com/office/powerpoint/2010/main" val="3458655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188339-D874-E722-2A96-F34A0A951150}"/>
              </a:ext>
            </a:extLst>
          </p:cNvPr>
          <p:cNvSpPr txBox="1"/>
          <p:nvPr/>
        </p:nvSpPr>
        <p:spPr>
          <a:xfrm>
            <a:off x="717176" y="543743"/>
            <a:ext cx="10148047" cy="1200329"/>
          </a:xfrm>
          <a:prstGeom prst="rect">
            <a:avLst/>
          </a:prstGeom>
          <a:noFill/>
        </p:spPr>
        <p:txBody>
          <a:bodyPr wrap="square">
            <a:spAutoFit/>
          </a:bodyPr>
          <a:lstStyle/>
          <a:p>
            <a:pPr algn="just"/>
            <a:r>
              <a:rPr lang="en-US" b="1" i="0" dirty="0">
                <a:solidFill>
                  <a:srgbClr val="333333"/>
                </a:solidFill>
                <a:effectLst/>
              </a:rPr>
              <a:t>c. Many-to-one relationship:</a:t>
            </a:r>
            <a:endParaRPr lang="en-US" b="0" i="0" dirty="0">
              <a:solidFill>
                <a:srgbClr val="333333"/>
              </a:solidFill>
              <a:effectLst/>
            </a:endParaRPr>
          </a:p>
          <a:p>
            <a:pPr algn="just"/>
            <a:r>
              <a:rPr lang="en-US" b="0" i="0" dirty="0">
                <a:solidFill>
                  <a:srgbClr val="333333"/>
                </a:solidFill>
                <a:effectLst/>
              </a:rPr>
              <a:t>When more than one instance of the entity on the left, and only one instance of an entity on the right associates with the relationship then it is known as a many-to-one relationship.</a:t>
            </a:r>
          </a:p>
          <a:p>
            <a:pPr algn="just"/>
            <a:r>
              <a:rPr lang="en-US" b="1" i="0" dirty="0">
                <a:solidFill>
                  <a:srgbClr val="333333"/>
                </a:solidFill>
                <a:effectLst/>
              </a:rPr>
              <a:t>For example,</a:t>
            </a:r>
            <a:r>
              <a:rPr lang="en-US" b="0" i="0" dirty="0">
                <a:solidFill>
                  <a:srgbClr val="333333"/>
                </a:solidFill>
                <a:effectLst/>
              </a:rPr>
              <a:t> Student enrolls for only one course, but a course can have many students.</a:t>
            </a:r>
          </a:p>
        </p:txBody>
      </p:sp>
      <p:pic>
        <p:nvPicPr>
          <p:cNvPr id="12290" name="Picture 2" descr="DBMS ER model concept">
            <a:extLst>
              <a:ext uri="{FF2B5EF4-FFF2-40B4-BE49-F238E27FC236}">
                <a16:creationId xmlns:a16="http://schemas.microsoft.com/office/drawing/2014/main" id="{49D22B1D-4F8F-E3FA-8778-DF5ABCC45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216" y="1954586"/>
            <a:ext cx="5400675" cy="904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5BCCD1-6585-F30E-D5A7-A4248B1FB556}"/>
              </a:ext>
            </a:extLst>
          </p:cNvPr>
          <p:cNvSpPr txBox="1"/>
          <p:nvPr/>
        </p:nvSpPr>
        <p:spPr>
          <a:xfrm>
            <a:off x="717176" y="3429000"/>
            <a:ext cx="10148046" cy="1754326"/>
          </a:xfrm>
          <a:prstGeom prst="rect">
            <a:avLst/>
          </a:prstGeom>
          <a:noFill/>
        </p:spPr>
        <p:txBody>
          <a:bodyPr wrap="square">
            <a:spAutoFit/>
          </a:bodyPr>
          <a:lstStyle/>
          <a:p>
            <a:pPr algn="just"/>
            <a:r>
              <a:rPr lang="en-CA" b="1" i="0" dirty="0">
                <a:solidFill>
                  <a:srgbClr val="333333"/>
                </a:solidFill>
                <a:effectLst/>
              </a:rPr>
              <a:t>d. Many-to-many relationship:</a:t>
            </a:r>
            <a:endParaRPr lang="en-US" b="0" i="0" dirty="0">
              <a:solidFill>
                <a:srgbClr val="333333"/>
              </a:solidFill>
              <a:effectLst/>
            </a:endParaRPr>
          </a:p>
          <a:p>
            <a:pPr algn="just"/>
            <a:r>
              <a:rPr lang="en-US" b="0" i="0" dirty="0">
                <a:solidFill>
                  <a:srgbClr val="333333"/>
                </a:solidFill>
                <a:effectLst/>
              </a:rPr>
              <a:t>When more than one instance of the entity on the left, and more than one instance of an entity on the right associates with the relationship then it is known as a many-to-many relationship.</a:t>
            </a:r>
          </a:p>
          <a:p>
            <a:pPr algn="just"/>
            <a:r>
              <a:rPr lang="en-US" b="1" i="0" dirty="0">
                <a:solidFill>
                  <a:srgbClr val="333333"/>
                </a:solidFill>
                <a:effectLst/>
              </a:rPr>
              <a:t>For example,</a:t>
            </a:r>
            <a:r>
              <a:rPr lang="en-US" b="0" i="0" dirty="0">
                <a:solidFill>
                  <a:srgbClr val="333333"/>
                </a:solidFill>
                <a:effectLst/>
              </a:rPr>
              <a:t> Employee can assign by many projects and project can have many employees.</a:t>
            </a:r>
          </a:p>
          <a:p>
            <a:r>
              <a:rPr lang="en-US" dirty="0"/>
              <a:t/>
            </a:r>
            <a:br>
              <a:rPr lang="en-US" dirty="0"/>
            </a:br>
            <a:endParaRPr lang="en-CA" dirty="0"/>
          </a:p>
        </p:txBody>
      </p:sp>
      <p:pic>
        <p:nvPicPr>
          <p:cNvPr id="12292" name="Picture 4" descr="DBMS ER model concept">
            <a:extLst>
              <a:ext uri="{FF2B5EF4-FFF2-40B4-BE49-F238E27FC236}">
                <a16:creationId xmlns:a16="http://schemas.microsoft.com/office/drawing/2014/main" id="{06177092-A10F-B7DA-17D2-070935DDB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215" y="5029481"/>
            <a:ext cx="54006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223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0932BB-05EB-ED04-8C90-83E3DF58FBA9}"/>
              </a:ext>
            </a:extLst>
          </p:cNvPr>
          <p:cNvSpPr txBox="1"/>
          <p:nvPr/>
        </p:nvSpPr>
        <p:spPr>
          <a:xfrm>
            <a:off x="457199" y="331694"/>
            <a:ext cx="10838329" cy="4339650"/>
          </a:xfrm>
          <a:prstGeom prst="rect">
            <a:avLst/>
          </a:prstGeom>
          <a:noFill/>
        </p:spPr>
        <p:txBody>
          <a:bodyPr wrap="square">
            <a:spAutoFit/>
          </a:bodyPr>
          <a:lstStyle/>
          <a:p>
            <a:pPr algn="ctr"/>
            <a:r>
              <a:rPr lang="en-US" sz="2400" b="1" i="0" u="sng" dirty="0">
                <a:effectLst/>
              </a:rPr>
              <a:t>Mapping Constraints</a:t>
            </a:r>
          </a:p>
          <a:p>
            <a:pPr algn="just">
              <a:buFont typeface="Arial" panose="020B0604020202020204" pitchFamily="34" charset="0"/>
              <a:buChar char="•"/>
            </a:pPr>
            <a:r>
              <a:rPr lang="en-US" b="0" i="0" dirty="0">
                <a:effectLst/>
              </a:rPr>
              <a:t>A mapping constraint is a data constraint that expresses the number of entities to which another entity can be related via a relationship set.</a:t>
            </a:r>
          </a:p>
          <a:p>
            <a:pPr algn="just">
              <a:buFont typeface="Arial" panose="020B0604020202020204" pitchFamily="34" charset="0"/>
              <a:buChar char="•"/>
            </a:pPr>
            <a:r>
              <a:rPr lang="en-US" b="0" i="0" dirty="0">
                <a:effectLst/>
              </a:rPr>
              <a:t>It is most useful in describing the relationship sets that involve more than two entity sets.</a:t>
            </a:r>
          </a:p>
          <a:p>
            <a:pPr algn="just">
              <a:buFont typeface="Arial" panose="020B0604020202020204" pitchFamily="34" charset="0"/>
              <a:buChar char="•"/>
            </a:pPr>
            <a:r>
              <a:rPr lang="en-US" b="0" i="0" dirty="0">
                <a:effectLst/>
              </a:rPr>
              <a:t>For binary relationship set R on an entity set A and B, there are four possible mapping cardinalities. These are as follows:</a:t>
            </a:r>
          </a:p>
          <a:p>
            <a:pPr marL="742950" lvl="1" indent="-285750" algn="just">
              <a:buFont typeface="Arial" panose="020B0604020202020204" pitchFamily="34" charset="0"/>
              <a:buChar char="•"/>
            </a:pPr>
            <a:r>
              <a:rPr lang="en-US" b="0" i="0" dirty="0">
                <a:effectLst/>
              </a:rPr>
              <a:t>One to one (1:1)</a:t>
            </a:r>
          </a:p>
          <a:p>
            <a:pPr marL="742950" lvl="1" indent="-285750" algn="just">
              <a:buFont typeface="Arial" panose="020B0604020202020204" pitchFamily="34" charset="0"/>
              <a:buChar char="•"/>
            </a:pPr>
            <a:r>
              <a:rPr lang="en-US" b="0" i="0" dirty="0">
                <a:effectLst/>
              </a:rPr>
              <a:t>One to many (1:M)</a:t>
            </a:r>
          </a:p>
          <a:p>
            <a:pPr marL="742950" lvl="1" indent="-285750" algn="just">
              <a:buFont typeface="Arial" panose="020B0604020202020204" pitchFamily="34" charset="0"/>
              <a:buChar char="•"/>
            </a:pPr>
            <a:r>
              <a:rPr lang="en-US" b="0" i="0" dirty="0">
                <a:effectLst/>
              </a:rPr>
              <a:t>Many to one (M:1)</a:t>
            </a:r>
          </a:p>
          <a:p>
            <a:pPr marL="742950" lvl="1" indent="-285750" algn="just">
              <a:buFont typeface="Arial" panose="020B0604020202020204" pitchFamily="34" charset="0"/>
              <a:buChar char="•"/>
            </a:pPr>
            <a:r>
              <a:rPr lang="en-US" b="0" i="0" dirty="0">
                <a:effectLst/>
              </a:rPr>
              <a:t>Many to many (M:M)</a:t>
            </a:r>
          </a:p>
          <a:p>
            <a:pPr marL="285750" indent="-285750" algn="just">
              <a:buFont typeface="Arial" panose="020B0604020202020204" pitchFamily="34" charset="0"/>
              <a:buChar char="•"/>
            </a:pPr>
            <a:r>
              <a:rPr lang="en-US" b="1" i="0" dirty="0">
                <a:effectLst/>
              </a:rPr>
              <a:t>One-to-one</a:t>
            </a:r>
          </a:p>
          <a:p>
            <a:pPr algn="just"/>
            <a:r>
              <a:rPr lang="en-US" b="0" i="0" dirty="0">
                <a:effectLst/>
              </a:rPr>
              <a:t>In one-to-one mapping, an entity in E1 is associated with at most one entity in E2, and an entity in E2 is associated with at most one entity in E1.</a:t>
            </a:r>
          </a:p>
          <a:p>
            <a:r>
              <a:rPr lang="en-US" dirty="0"/>
              <a:t/>
            </a:r>
            <a:br>
              <a:rPr lang="en-US" dirty="0"/>
            </a:br>
            <a:endParaRPr lang="en-CA" dirty="0"/>
          </a:p>
        </p:txBody>
      </p:sp>
      <p:pic>
        <p:nvPicPr>
          <p:cNvPr id="13314" name="Picture 2" descr="DBMS Mapping Constraints">
            <a:extLst>
              <a:ext uri="{FF2B5EF4-FFF2-40B4-BE49-F238E27FC236}">
                <a16:creationId xmlns:a16="http://schemas.microsoft.com/office/drawing/2014/main" id="{C9F7B723-79BB-A79B-709E-8144DE95B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218" y="4322950"/>
            <a:ext cx="30194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657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889CBB-0623-69EA-A32D-F17F93C443FC}"/>
              </a:ext>
            </a:extLst>
          </p:cNvPr>
          <p:cNvSpPr txBox="1"/>
          <p:nvPr/>
        </p:nvSpPr>
        <p:spPr>
          <a:xfrm>
            <a:off x="528918" y="382378"/>
            <a:ext cx="6096000" cy="1785104"/>
          </a:xfrm>
          <a:prstGeom prst="rect">
            <a:avLst/>
          </a:prstGeom>
          <a:noFill/>
        </p:spPr>
        <p:txBody>
          <a:bodyPr wrap="square">
            <a:spAutoFit/>
          </a:bodyPr>
          <a:lstStyle/>
          <a:p>
            <a:pPr marL="285750" indent="-285750" algn="just">
              <a:buFont typeface="Arial" panose="020B0604020202020204" pitchFamily="34" charset="0"/>
              <a:buChar char="•"/>
            </a:pPr>
            <a:r>
              <a:rPr lang="en-US" b="1" i="0" dirty="0">
                <a:effectLst/>
              </a:rPr>
              <a:t>One-to-many</a:t>
            </a:r>
          </a:p>
          <a:p>
            <a:pPr algn="just"/>
            <a:r>
              <a:rPr lang="en-US" b="0" i="0" dirty="0">
                <a:effectLst/>
              </a:rPr>
              <a:t>In one-to-many mapping, an entity in E1 is associated with any number of entities in E2, and an entity in E2 is associated with at most one entity in E1.</a:t>
            </a:r>
          </a:p>
          <a:p>
            <a:r>
              <a:rPr lang="en-US" dirty="0"/>
              <a:t/>
            </a:r>
            <a:br>
              <a:rPr lang="en-US" dirty="0"/>
            </a:br>
            <a:endParaRPr lang="en-CA" dirty="0"/>
          </a:p>
        </p:txBody>
      </p:sp>
      <p:pic>
        <p:nvPicPr>
          <p:cNvPr id="14338" name="Picture 2" descr="DBMS Mapping Constraints">
            <a:extLst>
              <a:ext uri="{FF2B5EF4-FFF2-40B4-BE49-F238E27FC236}">
                <a16:creationId xmlns:a16="http://schemas.microsoft.com/office/drawing/2014/main" id="{FD658E0A-5B75-DF76-3302-CC3216C4C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174" y="409272"/>
            <a:ext cx="3038475" cy="1476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310C3E-D34B-7EFE-3CA6-4C0C36DD01D8}"/>
              </a:ext>
            </a:extLst>
          </p:cNvPr>
          <p:cNvSpPr txBox="1"/>
          <p:nvPr/>
        </p:nvSpPr>
        <p:spPr>
          <a:xfrm>
            <a:off x="528918" y="2167482"/>
            <a:ext cx="6096000" cy="1754326"/>
          </a:xfrm>
          <a:prstGeom prst="rect">
            <a:avLst/>
          </a:prstGeom>
          <a:noFill/>
        </p:spPr>
        <p:txBody>
          <a:bodyPr wrap="square">
            <a:spAutoFit/>
          </a:bodyPr>
          <a:lstStyle/>
          <a:p>
            <a:pPr marL="285750" indent="-285750" algn="just">
              <a:buFont typeface="Arial" panose="020B0604020202020204" pitchFamily="34" charset="0"/>
              <a:buChar char="•"/>
            </a:pPr>
            <a:r>
              <a:rPr lang="en-US" b="1" i="0" dirty="0">
                <a:effectLst/>
              </a:rPr>
              <a:t>Many-to-one</a:t>
            </a:r>
          </a:p>
          <a:p>
            <a:pPr algn="just"/>
            <a:r>
              <a:rPr lang="en-US" b="0" i="0" dirty="0">
                <a:effectLst/>
              </a:rPr>
              <a:t>In one-to-many mapping, an entity in E1 is associated with at most one entity in E2, and an entity in E2 is associated with any number of entities in E1.</a:t>
            </a:r>
          </a:p>
          <a:p>
            <a:r>
              <a:rPr lang="en-US" dirty="0"/>
              <a:t/>
            </a:r>
            <a:br>
              <a:rPr lang="en-US" dirty="0"/>
            </a:br>
            <a:endParaRPr lang="en-CA" dirty="0"/>
          </a:p>
        </p:txBody>
      </p:sp>
      <p:pic>
        <p:nvPicPr>
          <p:cNvPr id="14340" name="Picture 4" descr="DBMS Mapping Constraints">
            <a:extLst>
              <a:ext uri="{FF2B5EF4-FFF2-40B4-BE49-F238E27FC236}">
                <a16:creationId xmlns:a16="http://schemas.microsoft.com/office/drawing/2014/main" id="{F19C8AF9-9CAE-CAC9-6780-FBE837A3C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224" y="2250701"/>
            <a:ext cx="3019425" cy="13525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2257F8-558D-30EA-9836-BFA1FB77744D}"/>
              </a:ext>
            </a:extLst>
          </p:cNvPr>
          <p:cNvSpPr txBox="1"/>
          <p:nvPr/>
        </p:nvSpPr>
        <p:spPr>
          <a:xfrm>
            <a:off x="528918" y="4057001"/>
            <a:ext cx="6096000" cy="1200329"/>
          </a:xfrm>
          <a:prstGeom prst="rect">
            <a:avLst/>
          </a:prstGeom>
          <a:noFill/>
        </p:spPr>
        <p:txBody>
          <a:bodyPr wrap="square">
            <a:spAutoFit/>
          </a:bodyPr>
          <a:lstStyle/>
          <a:p>
            <a:pPr marL="285750" indent="-285750" algn="just">
              <a:buFont typeface="Arial" panose="020B0604020202020204" pitchFamily="34" charset="0"/>
              <a:buChar char="•"/>
            </a:pPr>
            <a:r>
              <a:rPr lang="en-US" b="1" i="0" dirty="0">
                <a:effectLst/>
              </a:rPr>
              <a:t>Many-to-many</a:t>
            </a:r>
          </a:p>
          <a:p>
            <a:pPr algn="just"/>
            <a:r>
              <a:rPr lang="en-US" b="0" i="0" dirty="0">
                <a:effectLst/>
              </a:rPr>
              <a:t>In many-to-many mapping, an entity in E1 is associated with any number of entities in E2, and an entity in E2 is associated with any number of entities in E1.</a:t>
            </a:r>
          </a:p>
        </p:txBody>
      </p:sp>
      <p:pic>
        <p:nvPicPr>
          <p:cNvPr id="14342" name="Picture 6" descr="DBMS Mapping Constraints">
            <a:extLst>
              <a:ext uri="{FF2B5EF4-FFF2-40B4-BE49-F238E27FC236}">
                <a16:creationId xmlns:a16="http://schemas.microsoft.com/office/drawing/2014/main" id="{83787FA8-0DDA-375D-A33A-DC646E2BA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174" y="4196066"/>
            <a:ext cx="322897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6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C585B6-3D0B-ACAA-24B1-4A0D5A7395D4}"/>
              </a:ext>
            </a:extLst>
          </p:cNvPr>
          <p:cNvSpPr txBox="1"/>
          <p:nvPr/>
        </p:nvSpPr>
        <p:spPr>
          <a:xfrm>
            <a:off x="654423" y="290516"/>
            <a:ext cx="10614212" cy="2462213"/>
          </a:xfrm>
          <a:prstGeom prst="rect">
            <a:avLst/>
          </a:prstGeom>
          <a:noFill/>
        </p:spPr>
        <p:txBody>
          <a:bodyPr wrap="square">
            <a:spAutoFit/>
          </a:bodyPr>
          <a:lstStyle/>
          <a:p>
            <a:pPr algn="ctr"/>
            <a:r>
              <a:rPr lang="en-US" sz="2800" b="1" i="0" u="sng" dirty="0">
                <a:effectLst/>
              </a:rPr>
              <a:t>Keys</a:t>
            </a:r>
          </a:p>
          <a:p>
            <a:pPr algn="just">
              <a:buFont typeface="Arial" panose="020B0604020202020204" pitchFamily="34" charset="0"/>
              <a:buChar char="•"/>
            </a:pPr>
            <a:r>
              <a:rPr lang="en-US" b="0" i="0" dirty="0">
                <a:effectLst/>
              </a:rPr>
              <a:t>Keys play an important role in the relational database.</a:t>
            </a:r>
          </a:p>
          <a:p>
            <a:pPr algn="just">
              <a:buFont typeface="Arial" panose="020B0604020202020204" pitchFamily="34" charset="0"/>
              <a:buChar char="•"/>
            </a:pPr>
            <a:r>
              <a:rPr lang="en-US" b="0" i="0" dirty="0">
                <a:effectLst/>
              </a:rPr>
              <a:t>It is used to uniquely identify any record or row of data from the table. It is also used to establish and identify relationships between tables.</a:t>
            </a:r>
          </a:p>
          <a:p>
            <a:pPr algn="just"/>
            <a:r>
              <a:rPr lang="en-US" b="1" i="0" dirty="0">
                <a:effectLst/>
              </a:rPr>
              <a:t>For example,</a:t>
            </a:r>
            <a:r>
              <a:rPr lang="en-US" b="0" i="0" dirty="0">
                <a:effectLst/>
              </a:rPr>
              <a:t> ID is used as a key in the Student table because it is unique for each student. In the PERSON table, passport_number , license_number , SSN are keys since they are unique for each person.</a:t>
            </a:r>
          </a:p>
          <a:p>
            <a:r>
              <a:rPr lang="en-US" dirty="0"/>
              <a:t/>
            </a:r>
            <a:br>
              <a:rPr lang="en-US" dirty="0"/>
            </a:br>
            <a:endParaRPr lang="en-CA" dirty="0"/>
          </a:p>
        </p:txBody>
      </p:sp>
      <p:sp>
        <p:nvSpPr>
          <p:cNvPr id="5" name="TextBox 4">
            <a:extLst>
              <a:ext uri="{FF2B5EF4-FFF2-40B4-BE49-F238E27FC236}">
                <a16:creationId xmlns:a16="http://schemas.microsoft.com/office/drawing/2014/main" id="{7F7784CF-9E78-0297-AE66-790910507A46}"/>
              </a:ext>
            </a:extLst>
          </p:cNvPr>
          <p:cNvSpPr txBox="1"/>
          <p:nvPr/>
        </p:nvSpPr>
        <p:spPr>
          <a:xfrm>
            <a:off x="654423" y="2352619"/>
            <a:ext cx="6096000" cy="400110"/>
          </a:xfrm>
          <a:prstGeom prst="rect">
            <a:avLst/>
          </a:prstGeom>
          <a:noFill/>
        </p:spPr>
        <p:txBody>
          <a:bodyPr wrap="square">
            <a:spAutoFit/>
          </a:bodyPr>
          <a:lstStyle/>
          <a:p>
            <a:pPr algn="just"/>
            <a:r>
              <a:rPr lang="en-CA" sz="2000" b="1" i="0" dirty="0">
                <a:effectLst/>
              </a:rPr>
              <a:t>Types of keys:</a:t>
            </a:r>
          </a:p>
        </p:txBody>
      </p:sp>
      <p:pic>
        <p:nvPicPr>
          <p:cNvPr id="15362" name="Picture 2" descr="DBMS Keys">
            <a:extLst>
              <a:ext uri="{FF2B5EF4-FFF2-40B4-BE49-F238E27FC236}">
                <a16:creationId xmlns:a16="http://schemas.microsoft.com/office/drawing/2014/main" id="{02A326EA-7751-D8BF-4433-D701755E8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147" y="3365631"/>
            <a:ext cx="8850407" cy="195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019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B3E9EA-6C3D-8C6D-572C-378FDDDA4794}"/>
              </a:ext>
            </a:extLst>
          </p:cNvPr>
          <p:cNvSpPr txBox="1"/>
          <p:nvPr/>
        </p:nvSpPr>
        <p:spPr>
          <a:xfrm>
            <a:off x="654424" y="289679"/>
            <a:ext cx="6096000" cy="3139321"/>
          </a:xfrm>
          <a:prstGeom prst="rect">
            <a:avLst/>
          </a:prstGeom>
          <a:noFill/>
        </p:spPr>
        <p:txBody>
          <a:bodyPr wrap="square">
            <a:spAutoFit/>
          </a:bodyPr>
          <a:lstStyle/>
          <a:p>
            <a:pPr algn="just"/>
            <a:r>
              <a:rPr lang="en-US" b="1" i="0" dirty="0">
                <a:effectLst/>
              </a:rPr>
              <a:t>1. Primary key</a:t>
            </a:r>
          </a:p>
          <a:p>
            <a:pPr algn="just">
              <a:buFont typeface="Arial" panose="020B0604020202020204" pitchFamily="34" charset="0"/>
              <a:buChar char="•"/>
            </a:pPr>
            <a:r>
              <a:rPr lang="en-US" i="0" dirty="0">
                <a:effectLst/>
              </a:rPr>
              <a:t>It is the first key used to identify one and only one instance of an entity uniquely. An entity can contain multiple keys, as we saw in the PERSON table. The key which is most suitable from those lists becomes a primary key.</a:t>
            </a:r>
          </a:p>
          <a:p>
            <a:pPr algn="just">
              <a:buFont typeface="Arial" panose="020B0604020202020204" pitchFamily="34" charset="0"/>
              <a:buChar char="•"/>
            </a:pPr>
            <a:r>
              <a:rPr lang="en-US" i="0" dirty="0">
                <a:effectLst/>
              </a:rPr>
              <a:t>In the EMPLOYEE table, ID can be the primary key since it is unique for each employee. In the EMPLOYEE table, we can even select License_Number and Passport_Number as primary keys since they are also unique.</a:t>
            </a:r>
          </a:p>
          <a:p>
            <a:pPr algn="just">
              <a:buFont typeface="Arial" panose="020B0604020202020204" pitchFamily="34" charset="0"/>
              <a:buChar char="•"/>
            </a:pPr>
            <a:r>
              <a:rPr lang="en-US" i="0" dirty="0">
                <a:effectLst/>
              </a:rPr>
              <a:t>For each entity, the primary key selection is based on requirements and developers.</a:t>
            </a:r>
          </a:p>
        </p:txBody>
      </p:sp>
      <p:pic>
        <p:nvPicPr>
          <p:cNvPr id="16386" name="Picture 2" descr="DBMS Keys">
            <a:extLst>
              <a:ext uri="{FF2B5EF4-FFF2-40B4-BE49-F238E27FC236}">
                <a16:creationId xmlns:a16="http://schemas.microsoft.com/office/drawing/2014/main" id="{30A57E2F-642C-B40E-A06C-99FA960C8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088" y="517152"/>
            <a:ext cx="5715000" cy="2943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E7C795-9918-11CC-EBCF-ACFBF52000DE}"/>
              </a:ext>
            </a:extLst>
          </p:cNvPr>
          <p:cNvSpPr txBox="1"/>
          <p:nvPr/>
        </p:nvSpPr>
        <p:spPr>
          <a:xfrm>
            <a:off x="654424" y="3543577"/>
            <a:ext cx="6181164" cy="3416320"/>
          </a:xfrm>
          <a:prstGeom prst="rect">
            <a:avLst/>
          </a:prstGeom>
          <a:noFill/>
        </p:spPr>
        <p:txBody>
          <a:bodyPr wrap="square">
            <a:spAutoFit/>
          </a:bodyPr>
          <a:lstStyle/>
          <a:p>
            <a:pPr algn="just"/>
            <a:r>
              <a:rPr lang="en-US" b="1" i="0" dirty="0">
                <a:effectLst/>
              </a:rPr>
              <a:t>2. Candidate key</a:t>
            </a:r>
          </a:p>
          <a:p>
            <a:pPr algn="just">
              <a:buFont typeface="Arial" panose="020B0604020202020204" pitchFamily="34" charset="0"/>
              <a:buChar char="•"/>
            </a:pPr>
            <a:r>
              <a:rPr lang="en-US" b="0" i="0" dirty="0">
                <a:effectLst/>
              </a:rPr>
              <a:t>A candidate key is an attribute or set of attributes that can uniquely identify a tuple.</a:t>
            </a:r>
          </a:p>
          <a:p>
            <a:pPr algn="just">
              <a:buFont typeface="Arial" panose="020B0604020202020204" pitchFamily="34" charset="0"/>
              <a:buChar char="•"/>
            </a:pPr>
            <a:r>
              <a:rPr lang="en-US" b="0" i="0" dirty="0">
                <a:effectLst/>
              </a:rPr>
              <a:t>Except for the primary key, the remaining attributes are considered a candidate key. The candidate keys are as strong as the primary key.</a:t>
            </a:r>
          </a:p>
          <a:p>
            <a:pPr algn="just"/>
            <a:r>
              <a:rPr lang="en-US" b="1" i="0" dirty="0">
                <a:effectLst/>
              </a:rPr>
              <a:t>For example:</a:t>
            </a:r>
            <a:r>
              <a:rPr lang="en-US" b="0" i="0" dirty="0">
                <a:effectLst/>
              </a:rPr>
              <a:t> In the EMPLOYEE table, id is best suited for the primary key. The rest of the attributes, like SSN, Passport_Number, License_Number, etc., are considered a candidate key.</a:t>
            </a:r>
          </a:p>
          <a:p>
            <a:r>
              <a:rPr lang="en-US" dirty="0"/>
              <a:t/>
            </a:r>
            <a:br>
              <a:rPr lang="en-US" dirty="0"/>
            </a:br>
            <a:endParaRPr lang="en-CA" dirty="0"/>
          </a:p>
        </p:txBody>
      </p:sp>
      <p:pic>
        <p:nvPicPr>
          <p:cNvPr id="16388" name="Picture 4" descr="DBMS Keys">
            <a:extLst>
              <a:ext uri="{FF2B5EF4-FFF2-40B4-BE49-F238E27FC236}">
                <a16:creationId xmlns:a16="http://schemas.microsoft.com/office/drawing/2014/main" id="{4DC088BC-FD3B-4A3B-A524-EEB5DF788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424" y="3543577"/>
            <a:ext cx="4286250"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22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81F849-3F72-0837-CB03-CC2CCC087BC7}"/>
              </a:ext>
            </a:extLst>
          </p:cNvPr>
          <p:cNvSpPr txBox="1"/>
          <p:nvPr/>
        </p:nvSpPr>
        <p:spPr>
          <a:xfrm>
            <a:off x="394448" y="268959"/>
            <a:ext cx="6096000" cy="2031325"/>
          </a:xfrm>
          <a:prstGeom prst="rect">
            <a:avLst/>
          </a:prstGeom>
          <a:noFill/>
        </p:spPr>
        <p:txBody>
          <a:bodyPr wrap="square">
            <a:spAutoFit/>
          </a:bodyPr>
          <a:lstStyle/>
          <a:p>
            <a:pPr algn="just"/>
            <a:r>
              <a:rPr lang="en-US" b="1" i="0" dirty="0">
                <a:effectLst/>
              </a:rPr>
              <a:t>3. Super Key</a:t>
            </a:r>
          </a:p>
          <a:p>
            <a:pPr algn="just"/>
            <a:r>
              <a:rPr lang="en-US" b="0" i="0" dirty="0">
                <a:effectLst/>
              </a:rPr>
              <a:t>Super key is an attribute set that can uniquely identify a tuple. A super key is a superset of a candidate key. </a:t>
            </a:r>
            <a:r>
              <a:rPr lang="en-US" b="1" i="0" dirty="0">
                <a:effectLst/>
              </a:rPr>
              <a:t>For example:</a:t>
            </a:r>
            <a:r>
              <a:rPr lang="en-US" b="0" i="0" dirty="0">
                <a:effectLst/>
              </a:rPr>
              <a:t> In the above EMPLOYEE table, for(EMPLOEE_ID, EMPLOYEE_NAME), the name of two employees can be the same, but their EMPLYEE_ID can't be the same. Hence, this combination can also be a key.</a:t>
            </a:r>
          </a:p>
        </p:txBody>
      </p:sp>
      <p:pic>
        <p:nvPicPr>
          <p:cNvPr id="17412" name="Picture 4" descr="DBMS Keys">
            <a:extLst>
              <a:ext uri="{FF2B5EF4-FFF2-40B4-BE49-F238E27FC236}">
                <a16:creationId xmlns:a16="http://schemas.microsoft.com/office/drawing/2014/main" id="{18927671-80F3-C64C-11F8-E7FF1296A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040" y="268959"/>
            <a:ext cx="4286250"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70B7DA4-B746-DF5D-CC58-6BD5FCADB8E6}"/>
              </a:ext>
            </a:extLst>
          </p:cNvPr>
          <p:cNvSpPr txBox="1"/>
          <p:nvPr/>
        </p:nvSpPr>
        <p:spPr>
          <a:xfrm>
            <a:off x="394448" y="2618723"/>
            <a:ext cx="6096000" cy="3970318"/>
          </a:xfrm>
          <a:prstGeom prst="rect">
            <a:avLst/>
          </a:prstGeom>
          <a:noFill/>
        </p:spPr>
        <p:txBody>
          <a:bodyPr wrap="square">
            <a:spAutoFit/>
          </a:bodyPr>
          <a:lstStyle/>
          <a:p>
            <a:pPr algn="just"/>
            <a:r>
              <a:rPr lang="en-US" b="1" i="0" dirty="0">
                <a:effectLst/>
              </a:rPr>
              <a:t>4. Foreign key</a:t>
            </a:r>
          </a:p>
          <a:p>
            <a:pPr algn="just">
              <a:buFont typeface="Arial" panose="020B0604020202020204" pitchFamily="34" charset="0"/>
              <a:buChar char="•"/>
            </a:pPr>
            <a:r>
              <a:rPr lang="en-US" b="0" i="0" dirty="0">
                <a:effectLst/>
              </a:rPr>
              <a:t>Foreign keys are the column of the table used to point to the primary key of another table.</a:t>
            </a:r>
          </a:p>
          <a:p>
            <a:pPr algn="just">
              <a:buFont typeface="Arial" panose="020B0604020202020204" pitchFamily="34" charset="0"/>
              <a:buChar char="•"/>
            </a:pPr>
            <a:r>
              <a:rPr lang="en-US" b="0" i="0" dirty="0">
                <a:effectLst/>
              </a:rPr>
              <a:t>Every employee works in a specific department in a company, and employee and department are two different entities. So we can't store the department's information in the employee table. That's why we link these two tables through the primary key of one table.</a:t>
            </a:r>
          </a:p>
          <a:p>
            <a:pPr algn="just">
              <a:buFont typeface="Arial" panose="020B0604020202020204" pitchFamily="34" charset="0"/>
              <a:buChar char="•"/>
            </a:pPr>
            <a:r>
              <a:rPr lang="en-US" b="0" i="0" dirty="0">
                <a:effectLst/>
              </a:rPr>
              <a:t>We add the primary key of the DEPARTMENT table, </a:t>
            </a:r>
            <a:r>
              <a:rPr lang="en-US" b="0" i="0" dirty="0" err="1">
                <a:effectLst/>
              </a:rPr>
              <a:t>Department_Id</a:t>
            </a:r>
            <a:r>
              <a:rPr lang="en-US" b="0" i="0" dirty="0">
                <a:effectLst/>
              </a:rPr>
              <a:t>, as a new attribute in the EMPLOYEE table.</a:t>
            </a:r>
          </a:p>
          <a:p>
            <a:pPr algn="just">
              <a:buFont typeface="Arial" panose="020B0604020202020204" pitchFamily="34" charset="0"/>
              <a:buChar char="•"/>
            </a:pPr>
            <a:r>
              <a:rPr lang="en-US" b="0" i="0" dirty="0">
                <a:effectLst/>
              </a:rPr>
              <a:t>In the EMPLOYEE table, </a:t>
            </a:r>
            <a:r>
              <a:rPr lang="en-US" b="0" i="0" dirty="0" err="1">
                <a:effectLst/>
              </a:rPr>
              <a:t>Department_Id</a:t>
            </a:r>
            <a:r>
              <a:rPr lang="en-US" b="0" i="0" dirty="0">
                <a:effectLst/>
              </a:rPr>
              <a:t> is the foreign key, and both the tables are related.</a:t>
            </a:r>
          </a:p>
          <a:p>
            <a:r>
              <a:rPr lang="en-US" dirty="0"/>
              <a:t/>
            </a:r>
            <a:br>
              <a:rPr lang="en-US" dirty="0"/>
            </a:br>
            <a:endParaRPr lang="en-CA" dirty="0"/>
          </a:p>
        </p:txBody>
      </p:sp>
      <p:pic>
        <p:nvPicPr>
          <p:cNvPr id="17414" name="Picture 6" descr="DBMS Keys">
            <a:extLst>
              <a:ext uri="{FF2B5EF4-FFF2-40B4-BE49-F238E27FC236}">
                <a16:creationId xmlns:a16="http://schemas.microsoft.com/office/drawing/2014/main" id="{55C4F7CE-8513-38C5-A3E3-5FF6B768E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005" y="3178198"/>
            <a:ext cx="57150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1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AEEF3D-9E5F-1737-1B47-091AE212A91E}"/>
              </a:ext>
            </a:extLst>
          </p:cNvPr>
          <p:cNvSpPr txBox="1"/>
          <p:nvPr/>
        </p:nvSpPr>
        <p:spPr>
          <a:xfrm>
            <a:off x="519953" y="149802"/>
            <a:ext cx="6096000" cy="4801314"/>
          </a:xfrm>
          <a:prstGeom prst="rect">
            <a:avLst/>
          </a:prstGeom>
          <a:noFill/>
        </p:spPr>
        <p:txBody>
          <a:bodyPr wrap="square">
            <a:spAutoFit/>
          </a:bodyPr>
          <a:lstStyle/>
          <a:p>
            <a:pPr algn="just"/>
            <a:r>
              <a:rPr lang="en-US" b="1" i="0" dirty="0">
                <a:effectLst/>
              </a:rPr>
              <a:t>5. Alternate key</a:t>
            </a:r>
          </a:p>
          <a:p>
            <a:pPr algn="just"/>
            <a:r>
              <a:rPr lang="en-US" b="0" i="0" dirty="0">
                <a:effectLst/>
              </a:rPr>
              <a:t>There may be one or more attributes or a combination of attributes that uniquely identify each tuple in a relation. These attributes or combinations of the attributes are called the candidate keys. One key is chosen as the primary key from these candidate keys, and the remaining candidate key, if it exists, is termed the alternate key. </a:t>
            </a:r>
            <a:r>
              <a:rPr lang="en-US" b="1" i="0" dirty="0">
                <a:effectLst/>
              </a:rPr>
              <a:t>In other words,</a:t>
            </a:r>
            <a:r>
              <a:rPr lang="en-US" b="0" i="0" dirty="0">
                <a:effectLst/>
              </a:rPr>
              <a:t> the total number of the alternate keys is the total number of candidate keys minus the primary key. The alternate key may or may not exist. If there is only one candidate key in a relation, it does not have an alternate key.</a:t>
            </a:r>
          </a:p>
          <a:p>
            <a:pPr algn="just"/>
            <a:r>
              <a:rPr lang="en-US" b="1" i="0" dirty="0">
                <a:effectLst/>
              </a:rPr>
              <a:t>For example,</a:t>
            </a:r>
            <a:r>
              <a:rPr lang="en-US" b="0" i="0" dirty="0">
                <a:effectLst/>
              </a:rPr>
              <a:t> employee relation has two attributes, Employee_Id and PAN_No, that act as candidate keys. In this relation, Employee_Id is chosen as the primary key, so the other candidate key, PAN_No, acts as the Alternate key.</a:t>
            </a:r>
          </a:p>
          <a:p>
            <a:r>
              <a:rPr lang="en-US" dirty="0"/>
              <a:t/>
            </a:r>
            <a:br>
              <a:rPr lang="en-US" dirty="0"/>
            </a:br>
            <a:endParaRPr lang="en-CA" dirty="0"/>
          </a:p>
        </p:txBody>
      </p:sp>
      <p:pic>
        <p:nvPicPr>
          <p:cNvPr id="18434" name="Picture 2" descr="DBMS Keys">
            <a:extLst>
              <a:ext uri="{FF2B5EF4-FFF2-40B4-BE49-F238E27FC236}">
                <a16:creationId xmlns:a16="http://schemas.microsoft.com/office/drawing/2014/main" id="{81217F8D-7537-EF65-1109-19075B30D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876" y="1979520"/>
            <a:ext cx="57150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91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DA7AFD-6E46-E0CB-AE63-72EFE545DDD3}"/>
              </a:ext>
            </a:extLst>
          </p:cNvPr>
          <p:cNvSpPr txBox="1"/>
          <p:nvPr/>
        </p:nvSpPr>
        <p:spPr>
          <a:xfrm>
            <a:off x="537883" y="373414"/>
            <a:ext cx="6096000" cy="3970318"/>
          </a:xfrm>
          <a:prstGeom prst="rect">
            <a:avLst/>
          </a:prstGeom>
          <a:noFill/>
        </p:spPr>
        <p:txBody>
          <a:bodyPr wrap="square">
            <a:spAutoFit/>
          </a:bodyPr>
          <a:lstStyle/>
          <a:p>
            <a:pPr algn="just"/>
            <a:r>
              <a:rPr lang="en-US" b="1" i="0" dirty="0">
                <a:effectLst/>
              </a:rPr>
              <a:t>6. Composite key</a:t>
            </a:r>
          </a:p>
          <a:p>
            <a:pPr algn="just"/>
            <a:r>
              <a:rPr lang="en-US" b="0" i="0" dirty="0">
                <a:effectLst/>
              </a:rPr>
              <a:t>Whenever a primary key consists of more than one attribute, it is known as a composite key. This key is also known as Concatenated Key. </a:t>
            </a:r>
            <a:r>
              <a:rPr lang="en-US" b="1" i="0" dirty="0">
                <a:effectLst/>
              </a:rPr>
              <a:t>For example,</a:t>
            </a:r>
            <a:r>
              <a:rPr lang="en-US" b="0" i="0" dirty="0">
                <a:effectLst/>
              </a:rPr>
              <a:t> in employee relations, we assume that an employee may be assigned multiple roles, and an employee may work on multiple projects simultaneously. So the primary key will be composed of all three attributes, namely Emp_ID, Emp_role, and Proj_ID in combination. So these attributes act as a composite key since the primary key comprises more than one attribute.</a:t>
            </a:r>
          </a:p>
          <a:p>
            <a:r>
              <a:rPr lang="en-US" dirty="0"/>
              <a:t/>
            </a:r>
            <a:br>
              <a:rPr lang="en-US" dirty="0"/>
            </a:br>
            <a:endParaRPr lang="en-US" b="0" i="0" dirty="0">
              <a:effectLst/>
            </a:endParaRPr>
          </a:p>
          <a:p>
            <a:r>
              <a:rPr lang="en-US" dirty="0"/>
              <a:t/>
            </a:r>
            <a:br>
              <a:rPr lang="en-US" dirty="0"/>
            </a:br>
            <a:endParaRPr lang="en-CA" dirty="0"/>
          </a:p>
        </p:txBody>
      </p:sp>
      <p:sp>
        <p:nvSpPr>
          <p:cNvPr id="5" name="TextBox 4">
            <a:extLst>
              <a:ext uri="{FF2B5EF4-FFF2-40B4-BE49-F238E27FC236}">
                <a16:creationId xmlns:a16="http://schemas.microsoft.com/office/drawing/2014/main" id="{39CB19DA-60B1-4470-0FD7-E5435068691F}"/>
              </a:ext>
            </a:extLst>
          </p:cNvPr>
          <p:cNvSpPr txBox="1"/>
          <p:nvPr/>
        </p:nvSpPr>
        <p:spPr>
          <a:xfrm>
            <a:off x="537883" y="3316558"/>
            <a:ext cx="6096000" cy="3416320"/>
          </a:xfrm>
          <a:prstGeom prst="rect">
            <a:avLst/>
          </a:prstGeom>
          <a:noFill/>
        </p:spPr>
        <p:txBody>
          <a:bodyPr wrap="square">
            <a:spAutoFit/>
          </a:bodyPr>
          <a:lstStyle/>
          <a:p>
            <a:pPr algn="just"/>
            <a:r>
              <a:rPr lang="en-US" b="1" i="0" dirty="0">
                <a:effectLst/>
              </a:rPr>
              <a:t>7. Artificial key</a:t>
            </a:r>
          </a:p>
          <a:p>
            <a:pPr algn="just"/>
            <a:r>
              <a:rPr lang="en-US" b="0" i="0" dirty="0">
                <a:effectLst/>
              </a:rPr>
              <a:t>The key created using arbitrarily assigned data are known as artificial keys. These keys are created when a primary key is large and complex and has no relationship with many other relations. The data values of the artificial keys are usually numbered in a serial order.</a:t>
            </a:r>
          </a:p>
          <a:p>
            <a:pPr algn="just"/>
            <a:r>
              <a:rPr lang="en-US" b="1" i="0" dirty="0">
                <a:effectLst/>
              </a:rPr>
              <a:t>For example,</a:t>
            </a:r>
            <a:r>
              <a:rPr lang="en-US" b="0" i="0" dirty="0">
                <a:effectLst/>
              </a:rPr>
              <a:t> the primary key, which is composed of Emp_ID, Emp_role, and Proj_ID, is large in employee relations. So it would be better to add a new virtual attribute to identify each tuple in the relation uniquely.</a:t>
            </a:r>
          </a:p>
          <a:p>
            <a:r>
              <a:rPr lang="en-US" dirty="0"/>
              <a:t/>
            </a:r>
            <a:br>
              <a:rPr lang="en-US" dirty="0"/>
            </a:br>
            <a:endParaRPr lang="en-CA" dirty="0"/>
          </a:p>
        </p:txBody>
      </p:sp>
      <p:pic>
        <p:nvPicPr>
          <p:cNvPr id="19458" name="Picture 2" descr="DBMS Keys">
            <a:extLst>
              <a:ext uri="{FF2B5EF4-FFF2-40B4-BE49-F238E27FC236}">
                <a16:creationId xmlns:a16="http://schemas.microsoft.com/office/drawing/2014/main" id="{D9E98131-851F-6511-B93D-C762D6BD3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883" y="630549"/>
            <a:ext cx="523875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DBMS Keys">
            <a:extLst>
              <a:ext uri="{FF2B5EF4-FFF2-40B4-BE49-F238E27FC236}">
                <a16:creationId xmlns:a16="http://schemas.microsoft.com/office/drawing/2014/main" id="{FB9BAD49-3207-5800-C7BB-50462CA53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883" y="3564311"/>
            <a:ext cx="428625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844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64517C-78B2-29B7-3A4C-19B5577D9D3C}"/>
              </a:ext>
            </a:extLst>
          </p:cNvPr>
          <p:cNvSpPr txBox="1"/>
          <p:nvPr/>
        </p:nvSpPr>
        <p:spPr>
          <a:xfrm>
            <a:off x="537882" y="371198"/>
            <a:ext cx="10883152" cy="461665"/>
          </a:xfrm>
          <a:prstGeom prst="rect">
            <a:avLst/>
          </a:prstGeom>
          <a:noFill/>
        </p:spPr>
        <p:txBody>
          <a:bodyPr wrap="square">
            <a:spAutoFit/>
          </a:bodyPr>
          <a:lstStyle/>
          <a:p>
            <a:pPr algn="ctr" fontAlgn="base"/>
            <a:r>
              <a:rPr lang="en-US" sz="2400" b="1" u="sng" dirty="0"/>
              <a:t>Extended E-R Features</a:t>
            </a:r>
            <a:endParaRPr lang="en-CA" sz="2400" b="1" u="sng" dirty="0"/>
          </a:p>
        </p:txBody>
      </p:sp>
      <p:sp>
        <p:nvSpPr>
          <p:cNvPr id="5" name="TextBox 4">
            <a:extLst>
              <a:ext uri="{FF2B5EF4-FFF2-40B4-BE49-F238E27FC236}">
                <a16:creationId xmlns:a16="http://schemas.microsoft.com/office/drawing/2014/main" id="{B47014B7-1B4C-9743-E73F-6DBE7B1B9826}"/>
              </a:ext>
            </a:extLst>
          </p:cNvPr>
          <p:cNvSpPr txBox="1"/>
          <p:nvPr/>
        </p:nvSpPr>
        <p:spPr>
          <a:xfrm>
            <a:off x="537883" y="1048087"/>
            <a:ext cx="10883152" cy="4247317"/>
          </a:xfrm>
          <a:prstGeom prst="rect">
            <a:avLst/>
          </a:prstGeom>
          <a:noFill/>
        </p:spPr>
        <p:txBody>
          <a:bodyPr wrap="square">
            <a:spAutoFit/>
          </a:bodyPr>
          <a:lstStyle/>
          <a:p>
            <a:pPr algn="just"/>
            <a:r>
              <a:rPr lang="en-US" b="0" i="0" dirty="0">
                <a:solidFill>
                  <a:srgbClr val="000000"/>
                </a:solidFill>
                <a:effectLst/>
              </a:rPr>
              <a:t>Extended ER is a high-level data model that incorporates the extensions to the original ER model. Enhanced ER models are high level models that represent the requirements and complexities of complex databases.</a:t>
            </a:r>
          </a:p>
          <a:p>
            <a:pPr algn="just"/>
            <a:r>
              <a:rPr lang="en-US" b="0" i="0" dirty="0">
                <a:solidFill>
                  <a:srgbClr val="000000"/>
                </a:solidFill>
                <a:effectLst/>
              </a:rPr>
              <a:t>The extended Entity Relationship (ER) models are three types as given below −</a:t>
            </a:r>
          </a:p>
          <a:p>
            <a:pPr algn="just">
              <a:buFont typeface="Arial" panose="020B0604020202020204" pitchFamily="34" charset="0"/>
              <a:buChar char="•"/>
            </a:pPr>
            <a:r>
              <a:rPr lang="en-US" b="0" i="0" dirty="0">
                <a:solidFill>
                  <a:srgbClr val="000000"/>
                </a:solidFill>
                <a:effectLst/>
              </a:rPr>
              <a:t>Aggregation</a:t>
            </a:r>
          </a:p>
          <a:p>
            <a:pPr algn="just">
              <a:buFont typeface="Arial" panose="020B0604020202020204" pitchFamily="34" charset="0"/>
              <a:buChar char="•"/>
            </a:pPr>
            <a:r>
              <a:rPr lang="en-US" b="0" i="0" dirty="0">
                <a:solidFill>
                  <a:srgbClr val="000000"/>
                </a:solidFill>
                <a:effectLst/>
              </a:rPr>
              <a:t>Specialization</a:t>
            </a:r>
          </a:p>
          <a:p>
            <a:pPr algn="just">
              <a:buFont typeface="Arial" panose="020B0604020202020204" pitchFamily="34" charset="0"/>
              <a:buChar char="•"/>
            </a:pPr>
            <a:r>
              <a:rPr lang="en-US" b="0" i="0" dirty="0">
                <a:solidFill>
                  <a:srgbClr val="000000"/>
                </a:solidFill>
                <a:effectLst/>
              </a:rPr>
              <a:t>Generalization</a:t>
            </a:r>
          </a:p>
          <a:p>
            <a:pPr algn="just"/>
            <a:endParaRPr lang="en-US" b="0" i="0" dirty="0">
              <a:solidFill>
                <a:srgbClr val="000000"/>
              </a:solidFill>
              <a:effectLst/>
            </a:endParaRPr>
          </a:p>
          <a:p>
            <a:pPr algn="l"/>
            <a:r>
              <a:rPr lang="en-US" b="1" i="0" dirty="0">
                <a:solidFill>
                  <a:srgbClr val="000000"/>
                </a:solidFill>
                <a:effectLst/>
                <a:cs typeface="Heebo" pitchFamily="2" charset="-79"/>
              </a:rPr>
              <a:t>1)Specialization:</a:t>
            </a:r>
          </a:p>
          <a:p>
            <a:pPr algn="just"/>
            <a:r>
              <a:rPr lang="en-US" b="0" i="0" dirty="0">
                <a:solidFill>
                  <a:srgbClr val="000000"/>
                </a:solidFill>
                <a:effectLst/>
              </a:rPr>
              <a:t>The process of designing sub groupings within an entity set is called specialization. It is a top-down process. If an entity set is given with all the attributes in which the instances of the entity set are differentiated according to the given attribute value, then that sub-classes or the sub-entity sets can be formed from the given attribute.</a:t>
            </a:r>
          </a:p>
          <a:p>
            <a:pPr algn="just"/>
            <a:endParaRPr lang="en-US" sz="1400" b="0" i="0" dirty="0">
              <a:solidFill>
                <a:srgbClr val="000000"/>
              </a:solidFill>
              <a:effectLst/>
            </a:endParaRPr>
          </a:p>
          <a:p>
            <a:pPr algn="just"/>
            <a:r>
              <a:rPr lang="en-US" b="1" i="0" dirty="0">
                <a:solidFill>
                  <a:srgbClr val="000000"/>
                </a:solidFill>
                <a:effectLst/>
              </a:rPr>
              <a:t>Example</a:t>
            </a:r>
            <a:endParaRPr lang="en-US" b="0" i="0" dirty="0">
              <a:solidFill>
                <a:srgbClr val="000000"/>
              </a:solidFill>
              <a:effectLst/>
            </a:endParaRPr>
          </a:p>
          <a:p>
            <a:pPr algn="just"/>
            <a:r>
              <a:rPr lang="en-US" b="0" i="0" dirty="0">
                <a:solidFill>
                  <a:srgbClr val="000000"/>
                </a:solidFill>
                <a:effectLst/>
              </a:rPr>
              <a:t>Specialization of a person allows us to distinguish a person according to whether they are employees or customers. Specialization of account creates two entity sets: savings account and current account.</a:t>
            </a:r>
          </a:p>
        </p:txBody>
      </p:sp>
    </p:spTree>
    <p:extLst>
      <p:ext uri="{BB962C8B-B14F-4D97-AF65-F5344CB8AC3E}">
        <p14:creationId xmlns:p14="http://schemas.microsoft.com/office/powerpoint/2010/main" val="735493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CB886-DCC9-2B50-A7F4-0C5B759A495D}"/>
              </a:ext>
            </a:extLst>
          </p:cNvPr>
          <p:cNvSpPr txBox="1"/>
          <p:nvPr/>
        </p:nvSpPr>
        <p:spPr>
          <a:xfrm>
            <a:off x="555810" y="291824"/>
            <a:ext cx="10793507" cy="646331"/>
          </a:xfrm>
          <a:prstGeom prst="rect">
            <a:avLst/>
          </a:prstGeom>
          <a:noFill/>
        </p:spPr>
        <p:txBody>
          <a:bodyPr wrap="square">
            <a:spAutoFit/>
          </a:bodyPr>
          <a:lstStyle/>
          <a:p>
            <a:r>
              <a:rPr lang="en-US" b="0" i="0" dirty="0">
                <a:solidFill>
                  <a:srgbClr val="000000"/>
                </a:solidFill>
                <a:effectLst/>
              </a:rPr>
              <a:t>In the E-R diagram specialization is represented by triangle components labeled ISA. The ISA relationship is referred as superclass- subclass relationship as shown below −</a:t>
            </a:r>
            <a:endParaRPr lang="en-CA" dirty="0"/>
          </a:p>
        </p:txBody>
      </p:sp>
      <p:pic>
        <p:nvPicPr>
          <p:cNvPr id="20482" name="Picture 2">
            <a:extLst>
              <a:ext uri="{FF2B5EF4-FFF2-40B4-BE49-F238E27FC236}">
                <a16:creationId xmlns:a16="http://schemas.microsoft.com/office/drawing/2014/main" id="{B1BC27B4-FEF7-A077-54E0-51E421DE6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435" y="1211916"/>
            <a:ext cx="5181600"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146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927FC3-0025-07AE-FF9A-158A49BA9888}"/>
              </a:ext>
            </a:extLst>
          </p:cNvPr>
          <p:cNvSpPr txBox="1"/>
          <p:nvPr/>
        </p:nvSpPr>
        <p:spPr>
          <a:xfrm>
            <a:off x="358588" y="374888"/>
            <a:ext cx="11510683" cy="3570208"/>
          </a:xfrm>
          <a:prstGeom prst="rect">
            <a:avLst/>
          </a:prstGeom>
          <a:noFill/>
        </p:spPr>
        <p:txBody>
          <a:bodyPr wrap="square">
            <a:spAutoFit/>
          </a:bodyPr>
          <a:lstStyle/>
          <a:p>
            <a:pPr algn="just"/>
            <a:r>
              <a:rPr lang="en-US" sz="3200" b="1" i="0" dirty="0">
                <a:effectLst/>
              </a:rPr>
              <a:t>Advantages of </a:t>
            </a:r>
            <a:r>
              <a:rPr lang="en-US" sz="3200" b="1" i="0" dirty="0" smtClean="0">
                <a:effectLst/>
              </a:rPr>
              <a:t>DBMS</a:t>
            </a:r>
          </a:p>
          <a:p>
            <a:pPr algn="just"/>
            <a:endParaRPr lang="en-US" sz="3200" b="1" i="0" dirty="0">
              <a:effectLst/>
            </a:endParaRPr>
          </a:p>
          <a:p>
            <a:pPr algn="just">
              <a:buFont typeface="Arial" panose="020B0604020202020204" pitchFamily="34" charset="0"/>
              <a:buChar char="•"/>
            </a:pPr>
            <a:r>
              <a:rPr lang="en-US" b="1" i="0" dirty="0">
                <a:solidFill>
                  <a:srgbClr val="000000"/>
                </a:solidFill>
                <a:effectLst/>
                <a:latin typeface="inter-bold"/>
              </a:rPr>
              <a:t>Controls database </a:t>
            </a:r>
            <a:r>
              <a:rPr lang="en-US" b="1" i="0" dirty="0" smtClean="0">
                <a:solidFill>
                  <a:srgbClr val="000000"/>
                </a:solidFill>
                <a:effectLst/>
                <a:latin typeface="inter-bold"/>
              </a:rPr>
              <a:t>redundancy</a:t>
            </a:r>
            <a:endParaRPr lang="en-US" b="1" dirty="0" smtClean="0">
              <a:solidFill>
                <a:srgbClr val="000000"/>
              </a:solidFill>
              <a:latin typeface="inter-bold"/>
            </a:endParaRPr>
          </a:p>
          <a:p>
            <a:pPr algn="just"/>
            <a:endParaRPr lang="en-US" b="0" i="0" dirty="0" smtClean="0">
              <a:solidFill>
                <a:srgbClr val="000000"/>
              </a:solidFill>
              <a:effectLst/>
              <a:latin typeface="inter-regular"/>
            </a:endParaRPr>
          </a:p>
          <a:p>
            <a:pPr algn="just">
              <a:buFont typeface="Arial" panose="020B0604020202020204" pitchFamily="34" charset="0"/>
              <a:buChar char="•"/>
            </a:pPr>
            <a:r>
              <a:rPr lang="en-US" b="1" i="0" dirty="0" smtClean="0">
                <a:solidFill>
                  <a:srgbClr val="000000"/>
                </a:solidFill>
                <a:effectLst/>
                <a:latin typeface="inter-bold"/>
              </a:rPr>
              <a:t>Data sharing</a:t>
            </a:r>
          </a:p>
          <a:p>
            <a:pPr algn="just">
              <a:buFont typeface="Arial" panose="020B0604020202020204" pitchFamily="34" charset="0"/>
              <a:buChar char="•"/>
            </a:pPr>
            <a:endParaRPr lang="en-US" b="1" dirty="0">
              <a:solidFill>
                <a:srgbClr val="000000"/>
              </a:solidFill>
              <a:latin typeface="inter-bold"/>
            </a:endParaRPr>
          </a:p>
          <a:p>
            <a:pPr algn="just">
              <a:buFont typeface="Arial" panose="020B0604020202020204" pitchFamily="34" charset="0"/>
              <a:buChar char="•"/>
            </a:pPr>
            <a:r>
              <a:rPr lang="en-US" b="0" i="0" dirty="0">
                <a:solidFill>
                  <a:srgbClr val="000000"/>
                </a:solidFill>
                <a:effectLst/>
                <a:latin typeface="inter-regular"/>
              </a:rPr>
              <a:t> </a:t>
            </a:r>
            <a:r>
              <a:rPr lang="en-US" b="1" i="0" dirty="0" smtClean="0">
                <a:solidFill>
                  <a:srgbClr val="000000"/>
                </a:solidFill>
                <a:effectLst/>
                <a:latin typeface="inter-bold"/>
              </a:rPr>
              <a:t>Easily Maintenance</a:t>
            </a:r>
          </a:p>
          <a:p>
            <a:pPr algn="just">
              <a:buFont typeface="Arial" panose="020B0604020202020204" pitchFamily="34" charset="0"/>
              <a:buChar char="•"/>
            </a:pPr>
            <a:endParaRPr lang="en-US" b="1" dirty="0">
              <a:solidFill>
                <a:srgbClr val="000000"/>
              </a:solidFill>
              <a:latin typeface="inter-bold"/>
            </a:endParaRPr>
          </a:p>
          <a:p>
            <a:pPr algn="just">
              <a:buFont typeface="Arial" panose="020B0604020202020204" pitchFamily="34" charset="0"/>
              <a:buChar char="•"/>
            </a:pPr>
            <a:r>
              <a:rPr lang="en-US" b="0" i="0" dirty="0">
                <a:solidFill>
                  <a:srgbClr val="000000"/>
                </a:solidFill>
                <a:effectLst/>
                <a:latin typeface="inter-regular"/>
              </a:rPr>
              <a:t> </a:t>
            </a:r>
            <a:r>
              <a:rPr lang="en-US" b="1" i="0" dirty="0" smtClean="0">
                <a:solidFill>
                  <a:srgbClr val="000000"/>
                </a:solidFill>
                <a:effectLst/>
                <a:latin typeface="inter-bold"/>
              </a:rPr>
              <a:t>Reduce </a:t>
            </a:r>
            <a:r>
              <a:rPr lang="en-US" b="1" i="0" dirty="0" err="1" smtClean="0">
                <a:solidFill>
                  <a:srgbClr val="000000"/>
                </a:solidFill>
                <a:effectLst/>
                <a:latin typeface="inter-bold"/>
              </a:rPr>
              <a:t>time:Backup</a:t>
            </a:r>
            <a:endParaRPr lang="en-US" b="1" dirty="0">
              <a:solidFill>
                <a:srgbClr val="000000"/>
              </a:solidFill>
              <a:latin typeface="inter-bold"/>
            </a:endParaRPr>
          </a:p>
          <a:p>
            <a:pPr algn="just">
              <a:buFont typeface="Arial" panose="020B0604020202020204" pitchFamily="34" charset="0"/>
              <a:buChar char="•"/>
            </a:pPr>
            <a:endParaRPr lang="en-US" b="1" i="0" dirty="0" smtClean="0">
              <a:solidFill>
                <a:srgbClr val="000000"/>
              </a:solidFill>
              <a:effectLst/>
              <a:latin typeface="inter-bold"/>
            </a:endParaRPr>
          </a:p>
          <a:p>
            <a:pPr algn="just">
              <a:buFont typeface="Arial" panose="020B0604020202020204" pitchFamily="34" charset="0"/>
              <a:buChar char="•"/>
            </a:pPr>
            <a:r>
              <a:rPr lang="en-US" b="1" i="0" dirty="0" smtClean="0">
                <a:solidFill>
                  <a:srgbClr val="000000"/>
                </a:solidFill>
                <a:effectLst/>
                <a:latin typeface="inter-bold"/>
              </a:rPr>
              <a:t> </a:t>
            </a:r>
            <a:r>
              <a:rPr lang="en-US" b="1" dirty="0" smtClean="0">
                <a:solidFill>
                  <a:srgbClr val="000000"/>
                </a:solidFill>
                <a:latin typeface="inter-bold"/>
              </a:rPr>
              <a:t>M</a:t>
            </a:r>
            <a:r>
              <a:rPr lang="en-US" b="1" i="0" dirty="0" smtClean="0">
                <a:solidFill>
                  <a:srgbClr val="000000"/>
                </a:solidFill>
                <a:effectLst/>
                <a:latin typeface="inter-bold"/>
              </a:rPr>
              <a:t>ultiple </a:t>
            </a:r>
            <a:r>
              <a:rPr lang="en-US" b="1" i="0" dirty="0">
                <a:solidFill>
                  <a:srgbClr val="000000"/>
                </a:solidFill>
                <a:effectLst/>
                <a:latin typeface="inter-bold"/>
              </a:rPr>
              <a:t>user interface</a:t>
            </a:r>
            <a:r>
              <a:rPr lang="en-US" b="1" i="0" dirty="0" smtClean="0">
                <a:solidFill>
                  <a:srgbClr val="000000"/>
                </a:solidFill>
                <a:effectLst/>
                <a:latin typeface="inter-bold"/>
              </a:rPr>
              <a:t>:</a:t>
            </a:r>
            <a:endParaRPr lang="en-US" b="0" i="0" dirty="0">
              <a:solidFill>
                <a:srgbClr val="000000"/>
              </a:solidFill>
              <a:effectLst/>
              <a:latin typeface="inter-regular"/>
            </a:endParaRPr>
          </a:p>
        </p:txBody>
      </p:sp>
    </p:spTree>
    <p:extLst>
      <p:ext uri="{BB962C8B-B14F-4D97-AF65-F5344CB8AC3E}">
        <p14:creationId xmlns:p14="http://schemas.microsoft.com/office/powerpoint/2010/main" val="3701581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1BF099-7B75-7F14-ACDF-321FCE10D15B}"/>
              </a:ext>
            </a:extLst>
          </p:cNvPr>
          <p:cNvSpPr txBox="1"/>
          <p:nvPr/>
        </p:nvSpPr>
        <p:spPr>
          <a:xfrm>
            <a:off x="600635" y="1119298"/>
            <a:ext cx="4939553" cy="2862322"/>
          </a:xfrm>
          <a:prstGeom prst="rect">
            <a:avLst/>
          </a:prstGeom>
          <a:noFill/>
        </p:spPr>
        <p:txBody>
          <a:bodyPr wrap="square">
            <a:spAutoFit/>
          </a:bodyPr>
          <a:lstStyle/>
          <a:p>
            <a:pPr algn="l"/>
            <a:r>
              <a:rPr lang="en-US" b="1" i="0" dirty="0">
                <a:solidFill>
                  <a:srgbClr val="000000"/>
                </a:solidFill>
                <a:effectLst/>
                <a:cs typeface="Heebo" pitchFamily="2" charset="-79"/>
              </a:rPr>
              <a:t>2)Generalization:</a:t>
            </a:r>
          </a:p>
          <a:p>
            <a:pPr algn="just"/>
            <a:r>
              <a:rPr lang="en-US" b="0" i="0" dirty="0">
                <a:solidFill>
                  <a:srgbClr val="000000"/>
                </a:solidFill>
                <a:effectLst/>
              </a:rPr>
              <a:t>It is the reverse process of specialization. It is a bottom-up approach.</a:t>
            </a:r>
          </a:p>
          <a:p>
            <a:pPr algn="just"/>
            <a:r>
              <a:rPr lang="en-US" b="0" i="0" dirty="0">
                <a:solidFill>
                  <a:srgbClr val="000000"/>
                </a:solidFill>
                <a:effectLst/>
              </a:rPr>
              <a:t>It converts subclasses to superclasses . This process combines a number of entity sets that share the same features into higher-level entity sets.</a:t>
            </a:r>
          </a:p>
          <a:p>
            <a:pPr algn="just"/>
            <a:r>
              <a:rPr lang="en-US" b="0" i="0" dirty="0">
                <a:solidFill>
                  <a:srgbClr val="000000"/>
                </a:solidFill>
                <a:effectLst/>
              </a:rPr>
              <a:t>If the sub-class information is given for the given entity set then, ISA relationship type will be used to represent the connectivity between the subclass and superclass as shown</a:t>
            </a:r>
          </a:p>
        </p:txBody>
      </p:sp>
      <p:pic>
        <p:nvPicPr>
          <p:cNvPr id="21506" name="Picture 2">
            <a:extLst>
              <a:ext uri="{FF2B5EF4-FFF2-40B4-BE49-F238E27FC236}">
                <a16:creationId xmlns:a16="http://schemas.microsoft.com/office/drawing/2014/main" id="{40564021-A329-6B15-8240-147BA5363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478" y="411087"/>
            <a:ext cx="5990522" cy="510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57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121749-DE22-445E-800C-43FF76CC05CC}"/>
              </a:ext>
            </a:extLst>
          </p:cNvPr>
          <p:cNvSpPr txBox="1"/>
          <p:nvPr/>
        </p:nvSpPr>
        <p:spPr>
          <a:xfrm>
            <a:off x="476250" y="478776"/>
            <a:ext cx="6096000" cy="3139321"/>
          </a:xfrm>
          <a:prstGeom prst="rect">
            <a:avLst/>
          </a:prstGeom>
          <a:noFill/>
        </p:spPr>
        <p:txBody>
          <a:bodyPr wrap="square">
            <a:spAutoFit/>
          </a:bodyPr>
          <a:lstStyle/>
          <a:p>
            <a:pPr algn="l"/>
            <a:r>
              <a:rPr lang="en-US" b="1" i="0" dirty="0">
                <a:effectLst/>
                <a:cs typeface="Heebo" pitchFamily="2" charset="-79"/>
              </a:rPr>
              <a:t>3)Aggregation:</a:t>
            </a:r>
          </a:p>
          <a:p>
            <a:pPr algn="just"/>
            <a:r>
              <a:rPr lang="en-US" b="0" i="0" dirty="0">
                <a:effectLst/>
              </a:rPr>
              <a:t>It is an abstraction in which relationship sets are treated as higher level entity sets and can participate in relationships. Aggregation allows us to indicate that a relationship set participates in another relationship set.</a:t>
            </a:r>
          </a:p>
          <a:p>
            <a:pPr algn="just"/>
            <a:r>
              <a:rPr lang="en-US" b="0" i="0" dirty="0">
                <a:effectLst/>
              </a:rPr>
              <a:t>Aggregation is used to simplify the details of a given database where ternary relationships will be changed into binary relationships. Ternary relation is only one type of relationship which is working between three entities.</a:t>
            </a:r>
          </a:p>
          <a:p>
            <a:r>
              <a:rPr lang="en-US" dirty="0"/>
              <a:t/>
            </a:r>
            <a:br>
              <a:rPr lang="en-US" dirty="0"/>
            </a:br>
            <a:endParaRPr lang="en-CA" dirty="0"/>
          </a:p>
        </p:txBody>
      </p:sp>
      <p:pic>
        <p:nvPicPr>
          <p:cNvPr id="22530" name="Picture 2">
            <a:extLst>
              <a:ext uri="{FF2B5EF4-FFF2-40B4-BE49-F238E27FC236}">
                <a16:creationId xmlns:a16="http://schemas.microsoft.com/office/drawing/2014/main" id="{0C27016E-724F-51E2-2390-6F49E7D3A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438" y="2872909"/>
            <a:ext cx="51435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073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540328"/>
            <a:ext cx="8950036" cy="3016210"/>
          </a:xfrm>
          <a:prstGeom prst="rect">
            <a:avLst/>
          </a:prstGeom>
        </p:spPr>
        <p:txBody>
          <a:bodyPr wrap="square">
            <a:spAutoFit/>
          </a:bodyPr>
          <a:lstStyle/>
          <a:p>
            <a:pPr algn="just"/>
            <a:r>
              <a:rPr lang="en-US" sz="3200" b="1" dirty="0">
                <a:latin typeface="Calibri" panose="020F0502020204030204" pitchFamily="34" charset="0"/>
                <a:cs typeface="Calibri" panose="020F0502020204030204" pitchFamily="34" charset="0"/>
              </a:rPr>
              <a:t>Disadvantages of </a:t>
            </a:r>
            <a:r>
              <a:rPr lang="en-US" sz="3200" b="1" dirty="0" smtClean="0">
                <a:latin typeface="Calibri" panose="020F0502020204030204" pitchFamily="34" charset="0"/>
                <a:cs typeface="Calibri" panose="020F0502020204030204" pitchFamily="34" charset="0"/>
              </a:rPr>
              <a:t>DBMS</a:t>
            </a:r>
          </a:p>
          <a:p>
            <a:pPr algn="just"/>
            <a:endParaRPr lang="en-US" sz="3200" b="1" dirty="0">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b="1" dirty="0">
                <a:solidFill>
                  <a:srgbClr val="000000"/>
                </a:solidFill>
                <a:latin typeface="inter-bold"/>
              </a:rPr>
              <a:t>Cost of Hardware and </a:t>
            </a:r>
            <a:r>
              <a:rPr lang="en-US" b="1" dirty="0" smtClean="0">
                <a:solidFill>
                  <a:srgbClr val="000000"/>
                </a:solidFill>
                <a:latin typeface="inter-bold"/>
              </a:rPr>
              <a:t>Software</a:t>
            </a:r>
          </a:p>
          <a:p>
            <a:pPr algn="just"/>
            <a:endParaRPr lang="en-US" dirty="0" smtClean="0">
              <a:solidFill>
                <a:srgbClr val="000000"/>
              </a:solidFill>
              <a:latin typeface="inter-regular"/>
            </a:endParaRPr>
          </a:p>
          <a:p>
            <a:pPr algn="just">
              <a:buFont typeface="Arial" panose="020B0604020202020204" pitchFamily="34" charset="0"/>
              <a:buChar char="•"/>
            </a:pPr>
            <a:r>
              <a:rPr lang="en-US" b="1" dirty="0" smtClean="0">
                <a:solidFill>
                  <a:srgbClr val="000000"/>
                </a:solidFill>
                <a:latin typeface="inter-bold"/>
              </a:rPr>
              <a:t>Size</a:t>
            </a:r>
          </a:p>
          <a:p>
            <a:pPr algn="just"/>
            <a:endParaRPr lang="en-US" dirty="0" smtClean="0">
              <a:solidFill>
                <a:srgbClr val="000000"/>
              </a:solidFill>
              <a:latin typeface="inter-regular"/>
            </a:endParaRPr>
          </a:p>
          <a:p>
            <a:pPr algn="just">
              <a:buFont typeface="Arial" panose="020B0604020202020204" pitchFamily="34" charset="0"/>
              <a:buChar char="•"/>
            </a:pPr>
            <a:r>
              <a:rPr lang="en-US" b="1" dirty="0" smtClean="0">
                <a:solidFill>
                  <a:srgbClr val="000000"/>
                </a:solidFill>
                <a:latin typeface="inter-bold"/>
              </a:rPr>
              <a:t>Complexity</a:t>
            </a:r>
          </a:p>
          <a:p>
            <a:pPr algn="just"/>
            <a:endParaRPr lang="en-US" dirty="0">
              <a:solidFill>
                <a:srgbClr val="000000"/>
              </a:solidFill>
              <a:latin typeface="inter-regular"/>
            </a:endParaRPr>
          </a:p>
          <a:p>
            <a:pPr algn="just">
              <a:buFont typeface="Arial" panose="020B0604020202020204" pitchFamily="34" charset="0"/>
              <a:buChar char="•"/>
            </a:pPr>
            <a:r>
              <a:rPr lang="en-US" b="1" dirty="0">
                <a:solidFill>
                  <a:srgbClr val="000000"/>
                </a:solidFill>
                <a:latin typeface="inter-bold"/>
              </a:rPr>
              <a:t>Higher impact of </a:t>
            </a:r>
            <a:r>
              <a:rPr lang="en-US" b="1" dirty="0" smtClean="0">
                <a:solidFill>
                  <a:srgbClr val="000000"/>
                </a:solidFill>
                <a:latin typeface="inter-bold"/>
              </a:rPr>
              <a:t>failure</a:t>
            </a:r>
            <a:endParaRPr lang="en-US" dirty="0">
              <a:solidFill>
                <a:srgbClr val="000000"/>
              </a:solidFill>
              <a:latin typeface="inter-regular"/>
            </a:endParaRPr>
          </a:p>
        </p:txBody>
      </p:sp>
    </p:spTree>
    <p:extLst>
      <p:ext uri="{BB962C8B-B14F-4D97-AF65-F5344CB8AC3E}">
        <p14:creationId xmlns:p14="http://schemas.microsoft.com/office/powerpoint/2010/main" val="1503392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D8E1AF-42D9-FFAA-A661-9EFA8640FA00}"/>
              </a:ext>
            </a:extLst>
          </p:cNvPr>
          <p:cNvSpPr txBox="1"/>
          <p:nvPr/>
        </p:nvSpPr>
        <p:spPr>
          <a:xfrm>
            <a:off x="466165" y="259976"/>
            <a:ext cx="11107269" cy="1877437"/>
          </a:xfrm>
          <a:prstGeom prst="rect">
            <a:avLst/>
          </a:prstGeom>
          <a:noFill/>
        </p:spPr>
        <p:txBody>
          <a:bodyPr wrap="square">
            <a:spAutoFit/>
          </a:bodyPr>
          <a:lstStyle/>
          <a:p>
            <a:pPr algn="ctr"/>
            <a:r>
              <a:rPr lang="en-US" sz="2800" b="1" i="0" u="sng" dirty="0">
                <a:solidFill>
                  <a:srgbClr val="333333"/>
                </a:solidFill>
                <a:effectLst/>
              </a:rPr>
              <a:t>Data Model</a:t>
            </a:r>
          </a:p>
          <a:p>
            <a:pPr algn="l"/>
            <a:endParaRPr lang="en-US" sz="1600" b="1" i="0" dirty="0">
              <a:solidFill>
                <a:srgbClr val="333333"/>
              </a:solidFill>
              <a:effectLst/>
            </a:endParaRPr>
          </a:p>
          <a:p>
            <a:pPr marL="285750" indent="-285750" algn="l">
              <a:buFont typeface="Arial" panose="020B0604020202020204" pitchFamily="34" charset="0"/>
              <a:buChar char="•"/>
            </a:pPr>
            <a:r>
              <a:rPr lang="en-US" b="0" i="0" dirty="0">
                <a:solidFill>
                  <a:srgbClr val="333333"/>
                </a:solidFill>
                <a:effectLst/>
              </a:rPr>
              <a:t>Data Model gives us an idea that how the final system will look like after its complete implementation</a:t>
            </a:r>
            <a:r>
              <a:rPr lang="en-US" b="0" i="0" dirty="0" smtClean="0">
                <a:solidFill>
                  <a:srgbClr val="333333"/>
                </a:solidFill>
                <a:effectLst/>
              </a:rPr>
              <a:t>.</a:t>
            </a:r>
          </a:p>
          <a:p>
            <a:pPr marL="285750" indent="-285750" algn="l">
              <a:buFont typeface="Arial" panose="020B0604020202020204" pitchFamily="34" charset="0"/>
              <a:buChar char="•"/>
            </a:pPr>
            <a:r>
              <a:rPr lang="en-US" b="0" i="0" dirty="0" smtClean="0">
                <a:solidFill>
                  <a:srgbClr val="333333"/>
                </a:solidFill>
                <a:effectLst/>
              </a:rPr>
              <a:t> </a:t>
            </a:r>
            <a:r>
              <a:rPr lang="en-US" b="0" i="0" dirty="0">
                <a:solidFill>
                  <a:srgbClr val="333333"/>
                </a:solidFill>
                <a:effectLst/>
              </a:rPr>
              <a:t>It defines the data elements and the relationships between the data elements. </a:t>
            </a:r>
            <a:endParaRPr lang="en-US" b="0" i="0" dirty="0" smtClean="0">
              <a:solidFill>
                <a:srgbClr val="333333"/>
              </a:solidFill>
              <a:effectLst/>
            </a:endParaRPr>
          </a:p>
          <a:p>
            <a:pPr marL="285750" indent="-285750" algn="l">
              <a:buFont typeface="Arial" panose="020B0604020202020204" pitchFamily="34" charset="0"/>
              <a:buChar char="•"/>
            </a:pPr>
            <a:r>
              <a:rPr lang="en-US" b="0" i="0" dirty="0" smtClean="0">
                <a:solidFill>
                  <a:srgbClr val="333333"/>
                </a:solidFill>
                <a:effectLst/>
              </a:rPr>
              <a:t>Data </a:t>
            </a:r>
            <a:r>
              <a:rPr lang="en-US" b="0" i="0" dirty="0">
                <a:solidFill>
                  <a:srgbClr val="333333"/>
                </a:solidFill>
                <a:effectLst/>
              </a:rPr>
              <a:t>Models are used to show how data is stored, connected, accessed and updated in the database management system. </a:t>
            </a:r>
          </a:p>
        </p:txBody>
      </p:sp>
      <p:sp>
        <p:nvSpPr>
          <p:cNvPr id="5" name="TextBox 4">
            <a:extLst>
              <a:ext uri="{FF2B5EF4-FFF2-40B4-BE49-F238E27FC236}">
                <a16:creationId xmlns:a16="http://schemas.microsoft.com/office/drawing/2014/main" id="{BAF0190A-F15E-3504-8E56-AA85EBA5DA9F}"/>
              </a:ext>
            </a:extLst>
          </p:cNvPr>
          <p:cNvSpPr txBox="1"/>
          <p:nvPr/>
        </p:nvSpPr>
        <p:spPr>
          <a:xfrm>
            <a:off x="466165" y="2218097"/>
            <a:ext cx="8606118" cy="1754326"/>
          </a:xfrm>
          <a:prstGeom prst="rect">
            <a:avLst/>
          </a:prstGeom>
          <a:noFill/>
        </p:spPr>
        <p:txBody>
          <a:bodyPr wrap="square">
            <a:spAutoFit/>
          </a:bodyPr>
          <a:lstStyle/>
          <a:p>
            <a:pPr algn="l"/>
            <a:r>
              <a:rPr lang="en-US" i="0" dirty="0">
                <a:solidFill>
                  <a:srgbClr val="333333"/>
                </a:solidFill>
                <a:effectLst/>
                <a:latin typeface="Calibri" panose="020F0502020204030204" pitchFamily="34" charset="0"/>
                <a:cs typeface="Calibri" panose="020F0502020204030204" pitchFamily="34" charset="0"/>
              </a:rPr>
              <a:t>Various data models can be divided into four categories, such as:</a:t>
            </a:r>
            <a:endParaRPr lang="en-US" sz="1000" i="0" dirty="0">
              <a:solidFill>
                <a:srgbClr val="333333"/>
              </a:solidFill>
              <a:effectLst/>
              <a:latin typeface="Calibri" panose="020F0502020204030204" pitchFamily="34" charset="0"/>
              <a:cs typeface="Calibri" panose="020F0502020204030204" pitchFamily="34" charset="0"/>
            </a:endParaRPr>
          </a:p>
          <a:p>
            <a:pPr algn="l"/>
            <a:endParaRPr lang="en-US" b="0" i="0" dirty="0">
              <a:solidFill>
                <a:srgbClr val="333333"/>
              </a:solidFill>
              <a:effectLst/>
            </a:endParaRPr>
          </a:p>
          <a:p>
            <a:pPr marL="342900" indent="-342900" algn="l">
              <a:buFont typeface="+mj-lt"/>
              <a:buAutoNum type="arabicPeriod"/>
            </a:pPr>
            <a:r>
              <a:rPr lang="en-US" dirty="0">
                <a:solidFill>
                  <a:srgbClr val="333333"/>
                </a:solidFill>
              </a:rPr>
              <a:t>Conceptual Data Models</a:t>
            </a:r>
          </a:p>
          <a:p>
            <a:pPr marL="342900" indent="-342900" algn="l">
              <a:buFont typeface="+mj-lt"/>
              <a:buAutoNum type="arabicPeriod"/>
            </a:pPr>
            <a:r>
              <a:rPr lang="en-US" b="0" i="0" dirty="0">
                <a:solidFill>
                  <a:srgbClr val="333333"/>
                </a:solidFill>
                <a:effectLst/>
              </a:rPr>
              <a:t>Recor</a:t>
            </a:r>
            <a:r>
              <a:rPr lang="en-US" dirty="0">
                <a:solidFill>
                  <a:srgbClr val="333333"/>
                </a:solidFill>
              </a:rPr>
              <a:t>d Based Data Models</a:t>
            </a:r>
          </a:p>
          <a:p>
            <a:pPr marL="342900" indent="-342900" algn="l">
              <a:buFont typeface="+mj-lt"/>
              <a:buAutoNum type="arabicPeriod"/>
            </a:pPr>
            <a:r>
              <a:rPr lang="en-US" b="0" i="0" dirty="0">
                <a:solidFill>
                  <a:srgbClr val="333333"/>
                </a:solidFill>
                <a:effectLst/>
              </a:rPr>
              <a:t>Object </a:t>
            </a:r>
            <a:r>
              <a:rPr lang="en-US" dirty="0">
                <a:solidFill>
                  <a:srgbClr val="333333"/>
                </a:solidFill>
              </a:rPr>
              <a:t>Based Data Models</a:t>
            </a:r>
            <a:endParaRPr lang="en-US" b="0" i="0" dirty="0">
              <a:solidFill>
                <a:srgbClr val="333333"/>
              </a:solidFill>
              <a:effectLst/>
            </a:endParaRPr>
          </a:p>
          <a:p>
            <a:pPr marL="342900" indent="-342900" algn="l">
              <a:buFont typeface="+mj-lt"/>
              <a:buAutoNum type="arabicPeriod"/>
            </a:pPr>
            <a:r>
              <a:rPr lang="en-US" dirty="0">
                <a:solidFill>
                  <a:srgbClr val="333333"/>
                </a:solidFill>
              </a:rPr>
              <a:t>Physical Data Models</a:t>
            </a:r>
            <a:endParaRPr lang="en-US" b="0" i="0" dirty="0">
              <a:solidFill>
                <a:srgbClr val="333333"/>
              </a:solidFill>
              <a:effectLst/>
            </a:endParaRPr>
          </a:p>
        </p:txBody>
      </p:sp>
    </p:spTree>
    <p:extLst>
      <p:ext uri="{BB962C8B-B14F-4D97-AF65-F5344CB8AC3E}">
        <p14:creationId xmlns:p14="http://schemas.microsoft.com/office/powerpoint/2010/main" val="1844258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949EE8-4347-210F-3491-CDFF6FAA0A91}"/>
              </a:ext>
            </a:extLst>
          </p:cNvPr>
          <p:cNvSpPr txBox="1"/>
          <p:nvPr/>
        </p:nvSpPr>
        <p:spPr>
          <a:xfrm>
            <a:off x="528916" y="322346"/>
            <a:ext cx="11232777" cy="2092881"/>
          </a:xfrm>
          <a:prstGeom prst="rect">
            <a:avLst/>
          </a:prstGeom>
          <a:noFill/>
        </p:spPr>
        <p:txBody>
          <a:bodyPr wrap="square">
            <a:spAutoFit/>
          </a:bodyPr>
          <a:lstStyle/>
          <a:p>
            <a:r>
              <a:rPr lang="en-CA" sz="2400" b="1" dirty="0"/>
              <a:t>1) Conceptual (or High-Level) Data Models</a:t>
            </a:r>
          </a:p>
          <a:p>
            <a:endParaRPr lang="en-CA" sz="1600" b="1" dirty="0"/>
          </a:p>
          <a:p>
            <a:pPr marL="285750" indent="-285750">
              <a:buFont typeface="Arial" panose="020B0604020202020204" pitchFamily="34" charset="0"/>
              <a:buChar char="•"/>
            </a:pPr>
            <a:r>
              <a:rPr lang="en-CA" dirty="0"/>
              <a:t>Conceptual data models use concepts such as entities, attributes, and relationships </a:t>
            </a:r>
            <a:endParaRPr lang="en-CA" dirty="0" smtClean="0"/>
          </a:p>
          <a:p>
            <a:pPr marL="285750" indent="-285750">
              <a:buFont typeface="Arial" panose="020B0604020202020204" pitchFamily="34" charset="0"/>
              <a:buChar char="•"/>
            </a:pPr>
            <a:r>
              <a:rPr lang="en-CA" dirty="0" smtClean="0"/>
              <a:t>An </a:t>
            </a:r>
            <a:r>
              <a:rPr lang="en-CA" dirty="0"/>
              <a:t>entity is a person, place, thing, event, or concept about which information is recorded</a:t>
            </a:r>
            <a:r>
              <a:rPr lang="en-CA" dirty="0" smtClean="0"/>
              <a:t>.</a:t>
            </a:r>
          </a:p>
          <a:p>
            <a:pPr marL="285750" indent="-285750">
              <a:buFont typeface="Arial" panose="020B0604020202020204" pitchFamily="34" charset="0"/>
              <a:buChar char="•"/>
            </a:pPr>
            <a:r>
              <a:rPr lang="en-CA" dirty="0" smtClean="0"/>
              <a:t> </a:t>
            </a:r>
            <a:r>
              <a:rPr lang="en-CA" dirty="0"/>
              <a:t>Attribute gives the characteristic of the </a:t>
            </a:r>
            <a:r>
              <a:rPr lang="en-CA" dirty="0" smtClean="0"/>
              <a:t>entity </a:t>
            </a:r>
            <a:r>
              <a:rPr lang="en-CA" dirty="0"/>
              <a:t>. </a:t>
            </a:r>
            <a:endParaRPr lang="en-CA" dirty="0" smtClean="0"/>
          </a:p>
          <a:p>
            <a:pPr marL="285750" indent="-285750">
              <a:buFont typeface="Arial" panose="020B0604020202020204" pitchFamily="34" charset="0"/>
              <a:buChar char="•"/>
            </a:pPr>
            <a:r>
              <a:rPr lang="en-CA" dirty="0" smtClean="0"/>
              <a:t>A </a:t>
            </a:r>
            <a:r>
              <a:rPr lang="en-CA" dirty="0"/>
              <a:t>relationship among two or more entities represents an interaction among the entities; for example, a work on relationship between an employee and a project</a:t>
            </a:r>
          </a:p>
        </p:txBody>
      </p:sp>
      <p:sp>
        <p:nvSpPr>
          <p:cNvPr id="5" name="TextBox 4">
            <a:extLst>
              <a:ext uri="{FF2B5EF4-FFF2-40B4-BE49-F238E27FC236}">
                <a16:creationId xmlns:a16="http://schemas.microsoft.com/office/drawing/2014/main" id="{BAFE5DD2-B83F-B561-4175-FBBDDA8FBCE8}"/>
              </a:ext>
            </a:extLst>
          </p:cNvPr>
          <p:cNvSpPr txBox="1"/>
          <p:nvPr/>
        </p:nvSpPr>
        <p:spPr>
          <a:xfrm>
            <a:off x="528916" y="2907304"/>
            <a:ext cx="11143131" cy="1846659"/>
          </a:xfrm>
          <a:prstGeom prst="rect">
            <a:avLst/>
          </a:prstGeom>
          <a:noFill/>
        </p:spPr>
        <p:txBody>
          <a:bodyPr wrap="square">
            <a:spAutoFit/>
          </a:bodyPr>
          <a:lstStyle/>
          <a:p>
            <a:r>
              <a:rPr lang="en-CA" sz="2400" b="1" dirty="0"/>
              <a:t>2) Record Based Data Models</a:t>
            </a:r>
          </a:p>
          <a:p>
            <a:pPr marL="285750" indent="-285750">
              <a:buFont typeface="Arial" panose="020B0604020202020204" pitchFamily="34" charset="0"/>
              <a:buChar char="•"/>
            </a:pPr>
            <a:r>
              <a:rPr lang="en-CA" dirty="0"/>
              <a:t>Record based data models represent data by using the record structures. </a:t>
            </a:r>
            <a:endParaRPr lang="en-CA" dirty="0" smtClean="0"/>
          </a:p>
          <a:p>
            <a:pPr marL="285750" indent="-285750">
              <a:buFont typeface="Arial" panose="020B0604020202020204" pitchFamily="34" charset="0"/>
              <a:buChar char="•"/>
            </a:pPr>
            <a:r>
              <a:rPr lang="en-CA" dirty="0" smtClean="0"/>
              <a:t>These database </a:t>
            </a:r>
            <a:r>
              <a:rPr lang="en-CA" dirty="0"/>
              <a:t>is structured in a fixed format records of several types. These models lie between the object based data models and the physical data models. </a:t>
            </a:r>
            <a:r>
              <a:rPr lang="en-US" dirty="0" err="1" smtClean="0"/>
              <a:t>i</a:t>
            </a:r>
            <a:r>
              <a:rPr lang="en-US" dirty="0" smtClean="0"/>
              <a:t>)Hierarchical </a:t>
            </a:r>
            <a:r>
              <a:rPr lang="en-US" dirty="0"/>
              <a:t>Data Model (Use Tree Structures )</a:t>
            </a:r>
          </a:p>
          <a:p>
            <a:r>
              <a:rPr lang="en-US" dirty="0"/>
              <a:t>(ii)Relational Data Model (Use Plex Structures )</a:t>
            </a:r>
          </a:p>
          <a:p>
            <a:r>
              <a:rPr lang="en-US" dirty="0"/>
              <a:t>(il) Network Data Model (Use Normalize Structures)</a:t>
            </a:r>
            <a:endParaRPr lang="en-CA" dirty="0"/>
          </a:p>
        </p:txBody>
      </p:sp>
    </p:spTree>
    <p:extLst>
      <p:ext uri="{BB962C8B-B14F-4D97-AF65-F5344CB8AC3E}">
        <p14:creationId xmlns:p14="http://schemas.microsoft.com/office/powerpoint/2010/main" val="3495666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4D2DD9-3DDB-4641-221C-F46B8A31628E}"/>
              </a:ext>
            </a:extLst>
          </p:cNvPr>
          <p:cNvSpPr txBox="1"/>
          <p:nvPr/>
        </p:nvSpPr>
        <p:spPr>
          <a:xfrm>
            <a:off x="430306" y="179293"/>
            <a:ext cx="11376212" cy="2062103"/>
          </a:xfrm>
          <a:prstGeom prst="rect">
            <a:avLst/>
          </a:prstGeom>
          <a:noFill/>
        </p:spPr>
        <p:txBody>
          <a:bodyPr wrap="square">
            <a:spAutoFit/>
          </a:bodyPr>
          <a:lstStyle/>
          <a:p>
            <a:pPr marL="285750" indent="-285750" algn="l">
              <a:buFont typeface="Arial" panose="020B0604020202020204" pitchFamily="34" charset="0"/>
              <a:buChar char="•"/>
            </a:pPr>
            <a:r>
              <a:rPr lang="en-US" sz="2000" b="1" i="0" dirty="0">
                <a:solidFill>
                  <a:srgbClr val="333333"/>
                </a:solidFill>
                <a:effectLst/>
              </a:rPr>
              <a:t>Hierarchical Model</a:t>
            </a:r>
          </a:p>
          <a:p>
            <a:pPr marL="285750" indent="-285750" algn="l">
              <a:buFont typeface="Arial" panose="020B0604020202020204" pitchFamily="34" charset="0"/>
              <a:buChar char="•"/>
            </a:pPr>
            <a:endParaRPr lang="en-US" b="1" i="0" dirty="0">
              <a:solidFill>
                <a:srgbClr val="333333"/>
              </a:solidFill>
              <a:effectLst/>
            </a:endParaRPr>
          </a:p>
          <a:p>
            <a:pPr algn="l"/>
            <a:r>
              <a:rPr lang="en-US" dirty="0">
                <a:solidFill>
                  <a:srgbClr val="333333"/>
                </a:solidFill>
              </a:rPr>
              <a:t>	</a:t>
            </a:r>
            <a:r>
              <a:rPr lang="en-US" b="0" i="0" dirty="0">
                <a:solidFill>
                  <a:srgbClr val="333333"/>
                </a:solidFill>
                <a:effectLst/>
              </a:rPr>
              <a:t>Hierarchical Model was the first DBMS model. This model organizes the data in the hierarchical tree structure. The hierarchy starts from the root which has root data and then it expands in the form of a tree adding child node to the parent node. This model easily represents some of the real-world relationships like food recipes, sitemap of a website etc. </a:t>
            </a:r>
          </a:p>
          <a:p>
            <a:pPr algn="l"/>
            <a:r>
              <a:rPr lang="en-US" b="1" i="1" dirty="0">
                <a:solidFill>
                  <a:srgbClr val="333333"/>
                </a:solidFill>
                <a:effectLst/>
              </a:rPr>
              <a:t>Example:</a:t>
            </a:r>
            <a:r>
              <a:rPr lang="en-US" b="0" i="0" dirty="0">
                <a:solidFill>
                  <a:srgbClr val="333333"/>
                </a:solidFill>
                <a:effectLst/>
              </a:rPr>
              <a:t> We can represent the relationship between the shoes present on a shopping website in the following way:</a:t>
            </a:r>
          </a:p>
        </p:txBody>
      </p:sp>
      <p:pic>
        <p:nvPicPr>
          <p:cNvPr id="1028" name="Picture 4">
            <a:extLst>
              <a:ext uri="{FF2B5EF4-FFF2-40B4-BE49-F238E27FC236}">
                <a16:creationId xmlns:a16="http://schemas.microsoft.com/office/drawing/2014/main" id="{5002A150-9E05-F5D4-5015-463983658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552" y="2468690"/>
            <a:ext cx="7655019" cy="337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032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811733-555B-5D1A-328B-86A96E7E131C}"/>
              </a:ext>
            </a:extLst>
          </p:cNvPr>
          <p:cNvSpPr txBox="1"/>
          <p:nvPr/>
        </p:nvSpPr>
        <p:spPr>
          <a:xfrm>
            <a:off x="627529" y="367553"/>
            <a:ext cx="8516471" cy="461665"/>
          </a:xfrm>
          <a:prstGeom prst="rect">
            <a:avLst/>
          </a:prstGeom>
          <a:noFill/>
        </p:spPr>
        <p:txBody>
          <a:bodyPr wrap="square">
            <a:spAutoFit/>
          </a:bodyPr>
          <a:lstStyle/>
          <a:p>
            <a:r>
              <a:rPr lang="en-CA" sz="2400" b="1" dirty="0"/>
              <a:t>Basic Operations on Hierarchical Data Model:</a:t>
            </a:r>
          </a:p>
        </p:txBody>
      </p:sp>
      <p:sp>
        <p:nvSpPr>
          <p:cNvPr id="5" name="TextBox 4">
            <a:extLst>
              <a:ext uri="{FF2B5EF4-FFF2-40B4-BE49-F238E27FC236}">
                <a16:creationId xmlns:a16="http://schemas.microsoft.com/office/drawing/2014/main" id="{9CC4AB89-8B40-8800-981F-B25C0168128C}"/>
              </a:ext>
            </a:extLst>
          </p:cNvPr>
          <p:cNvSpPr txBox="1"/>
          <p:nvPr/>
        </p:nvSpPr>
        <p:spPr>
          <a:xfrm>
            <a:off x="627529" y="990583"/>
            <a:ext cx="8650941" cy="3785652"/>
          </a:xfrm>
          <a:prstGeom prst="rect">
            <a:avLst/>
          </a:prstGeom>
          <a:noFill/>
        </p:spPr>
        <p:txBody>
          <a:bodyPr wrap="square">
            <a:spAutoFit/>
          </a:bodyPr>
          <a:lstStyle/>
          <a:p>
            <a:r>
              <a:rPr lang="en-CA" dirty="0"/>
              <a:t>i)</a:t>
            </a:r>
            <a:r>
              <a:rPr lang="en-CA" b="1" dirty="0"/>
              <a:t>Deletion:</a:t>
            </a:r>
          </a:p>
          <a:p>
            <a:r>
              <a:rPr lang="en-CA" dirty="0"/>
              <a:t>                  If we want to remove the class, say CS01, then student with STUID equals to 100 will also have to be removed. So deletion is very difficult.</a:t>
            </a:r>
          </a:p>
          <a:p>
            <a:endParaRPr lang="en-CA" sz="1200" dirty="0"/>
          </a:p>
          <a:p>
            <a:r>
              <a:rPr lang="en-CA" dirty="0"/>
              <a:t>ii)</a:t>
            </a:r>
            <a:r>
              <a:rPr lang="en-CA" b="1" dirty="0"/>
              <a:t>Insertion:</a:t>
            </a:r>
          </a:p>
          <a:p>
            <a:r>
              <a:rPr lang="en-CA" dirty="0"/>
              <a:t>                   A new class, say CS03 can not be introduced unless some faculty is available at root level. So insertion is also difficult</a:t>
            </a:r>
          </a:p>
          <a:p>
            <a:endParaRPr lang="en-CA" sz="1200" dirty="0"/>
          </a:p>
          <a:p>
            <a:r>
              <a:rPr lang="en-CA" dirty="0"/>
              <a:t>iii)</a:t>
            </a:r>
            <a:r>
              <a:rPr lang="en-CA" b="1" dirty="0"/>
              <a:t>Updation:</a:t>
            </a:r>
          </a:p>
          <a:p>
            <a:r>
              <a:rPr lang="en-CA" dirty="0"/>
              <a:t>                     Suppose ROOM has changed. For this change, search problem will occur which is time consuming.</a:t>
            </a:r>
          </a:p>
          <a:p>
            <a:endParaRPr lang="en-CA" sz="1200" dirty="0"/>
          </a:p>
          <a:p>
            <a:r>
              <a:rPr lang="en-CA" dirty="0"/>
              <a:t>Hence, this model has problem in insertion, deletion and updation .</a:t>
            </a:r>
          </a:p>
          <a:p>
            <a:endParaRPr lang="en-CA" dirty="0"/>
          </a:p>
        </p:txBody>
      </p:sp>
    </p:spTree>
    <p:extLst>
      <p:ext uri="{BB962C8B-B14F-4D97-AF65-F5344CB8AC3E}">
        <p14:creationId xmlns:p14="http://schemas.microsoft.com/office/powerpoint/2010/main" val="638086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277</TotalTime>
  <Words>3435</Words>
  <Application>Microsoft Office PowerPoint</Application>
  <PresentationFormat>Widescreen</PresentationFormat>
  <Paragraphs>332</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Heebo</vt:lpstr>
      <vt:lpstr>inter-bold</vt:lpstr>
      <vt:lpstr>inter-regular</vt:lpstr>
      <vt:lpstr>sofia-pro</vt:lpstr>
      <vt:lpstr>urw-din</vt:lpstr>
      <vt:lpstr>Wingdings</vt:lpstr>
      <vt:lpstr>Retrospect</vt:lpstr>
      <vt:lpstr>Introduction to DBMS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DBMS</dc:title>
  <dc:creator>Ananya Anand</dc:creator>
  <cp:lastModifiedBy>pc56</cp:lastModifiedBy>
  <cp:revision>7</cp:revision>
  <dcterms:created xsi:type="dcterms:W3CDTF">2022-09-19T05:23:35Z</dcterms:created>
  <dcterms:modified xsi:type="dcterms:W3CDTF">2022-09-20T09:24:37Z</dcterms:modified>
</cp:coreProperties>
</file>